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7" r:id="rId3"/>
    <p:sldId id="259" r:id="rId4"/>
    <p:sldId id="274" r:id="rId5"/>
    <p:sldId id="273" r:id="rId6"/>
    <p:sldId id="268" r:id="rId7"/>
    <p:sldId id="275" r:id="rId8"/>
    <p:sldId id="260" r:id="rId9"/>
    <p:sldId id="269" r:id="rId10"/>
    <p:sldId id="261" r:id="rId11"/>
    <p:sldId id="276" r:id="rId12"/>
    <p:sldId id="270" r:id="rId13"/>
    <p:sldId id="263" r:id="rId14"/>
    <p:sldId id="277" r:id="rId15"/>
    <p:sldId id="278" r:id="rId16"/>
    <p:sldId id="271" r:id="rId17"/>
    <p:sldId id="264" r:id="rId18"/>
    <p:sldId id="279" r:id="rId19"/>
    <p:sldId id="280" r:id="rId20"/>
    <p:sldId id="272"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61" d="100"/>
          <a:sy n="61" d="100"/>
        </p:scale>
        <p:origin x="1430"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EAA72-344B-4F79-AE8C-1E2F869A6EEC}"/>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251CDF1-8212-4A7F-9893-4790F6D264BA}"/>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7FFC6AE-94DC-4695-99BC-1D1CFA3671F4}"/>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1C7FC649-3EE5-42EC-84A6-A9590AAFD86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3D585C6-2AF3-4891-B1BB-9782C44918E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3E469F8-CF1C-407D-86E5-69C4DDE8DE8F}"/>
              </a:ext>
            </a:extLst>
          </p:cNvPr>
          <p:cNvSpPr>
            <a:spLocks noGrp="1"/>
          </p:cNvSpPr>
          <p:nvPr>
            <p:ph type="sldNum" sz="quarter" idx="12"/>
          </p:nvPr>
        </p:nvSpPr>
        <p:spPr/>
        <p:txBody>
          <a:bodyPr/>
          <a:lstStyle>
            <a:lvl1pPr>
              <a:defRPr/>
            </a:lvl1pPr>
          </a:lstStyle>
          <a:p>
            <a:pPr>
              <a:defRPr/>
            </a:pPr>
            <a:fld id="{9BE1526C-D82E-4546-8EE1-63558A0EFC2C}" type="slidenum">
              <a:rPr lang="en-US" altLang="en-US"/>
              <a:pPr>
                <a:defRPr/>
              </a:pPr>
              <a:t>‹#›</a:t>
            </a:fld>
            <a:endParaRPr lang="en-US" altLang="en-US"/>
          </a:p>
        </p:txBody>
      </p:sp>
    </p:spTree>
    <p:extLst>
      <p:ext uri="{BB962C8B-B14F-4D97-AF65-F5344CB8AC3E}">
        <p14:creationId xmlns:p14="http://schemas.microsoft.com/office/powerpoint/2010/main" val="123894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2F7B53-0269-4610-8FE3-BCB508DB50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CB71B4-F89B-4C96-92F4-F20A141EC2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B157AD-F4F0-4F86-982B-34B1F59DA62B}"/>
              </a:ext>
            </a:extLst>
          </p:cNvPr>
          <p:cNvSpPr>
            <a:spLocks noGrp="1"/>
          </p:cNvSpPr>
          <p:nvPr>
            <p:ph type="sldNum" sz="quarter" idx="12"/>
          </p:nvPr>
        </p:nvSpPr>
        <p:spPr/>
        <p:txBody>
          <a:bodyPr/>
          <a:lstStyle>
            <a:lvl1pPr>
              <a:defRPr/>
            </a:lvl1pPr>
          </a:lstStyle>
          <a:p>
            <a:pPr>
              <a:defRPr/>
            </a:pPr>
            <a:fld id="{F8C98FF1-AD7C-4069-98DD-536B09A41792}" type="slidenum">
              <a:rPr lang="en-US" altLang="en-US"/>
              <a:pPr>
                <a:defRPr/>
              </a:pPr>
              <a:t>‹#›</a:t>
            </a:fld>
            <a:endParaRPr lang="en-US" altLang="en-US"/>
          </a:p>
        </p:txBody>
      </p:sp>
    </p:spTree>
    <p:extLst>
      <p:ext uri="{BB962C8B-B14F-4D97-AF65-F5344CB8AC3E}">
        <p14:creationId xmlns:p14="http://schemas.microsoft.com/office/powerpoint/2010/main" val="9076410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6FEE20-5556-449B-9084-B31B865B7642}"/>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9B6C0B5-E318-4416-974E-708058D906C1}"/>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07F3D5DD-2C6E-4E18-A71D-9EAE20B73241}"/>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DBBDE3E-6EEC-4582-9FD2-657FFE22CB5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B4DC87D-C4F3-4DB9-B99E-1236C6D24377}"/>
              </a:ext>
            </a:extLst>
          </p:cNvPr>
          <p:cNvSpPr>
            <a:spLocks noGrp="1"/>
          </p:cNvSpPr>
          <p:nvPr>
            <p:ph type="sldNum" sz="quarter" idx="12"/>
          </p:nvPr>
        </p:nvSpPr>
        <p:spPr/>
        <p:txBody>
          <a:bodyPr/>
          <a:lstStyle>
            <a:lvl1pPr>
              <a:defRPr/>
            </a:lvl1pPr>
          </a:lstStyle>
          <a:p>
            <a:pPr>
              <a:defRPr/>
            </a:pPr>
            <a:fld id="{CE116620-6E9D-496A-98D6-CEA95569F0F0}" type="slidenum">
              <a:rPr lang="en-US" altLang="en-US"/>
              <a:pPr>
                <a:defRPr/>
              </a:pPr>
              <a:t>‹#›</a:t>
            </a:fld>
            <a:endParaRPr lang="en-US" altLang="en-US"/>
          </a:p>
        </p:txBody>
      </p:sp>
    </p:spTree>
    <p:extLst>
      <p:ext uri="{BB962C8B-B14F-4D97-AF65-F5344CB8AC3E}">
        <p14:creationId xmlns:p14="http://schemas.microsoft.com/office/powerpoint/2010/main" val="17893238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6F4153-6D80-4E01-A3E9-FAD91FDB78F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D348E44-0E29-4C1D-91AF-7BC498406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4AEAB4-DC35-45CC-BBA4-BA472AFDC542}"/>
              </a:ext>
            </a:extLst>
          </p:cNvPr>
          <p:cNvSpPr>
            <a:spLocks noGrp="1"/>
          </p:cNvSpPr>
          <p:nvPr>
            <p:ph type="sldNum" sz="quarter" idx="12"/>
          </p:nvPr>
        </p:nvSpPr>
        <p:spPr/>
        <p:txBody>
          <a:bodyPr/>
          <a:lstStyle>
            <a:lvl1pPr>
              <a:defRPr/>
            </a:lvl1pPr>
          </a:lstStyle>
          <a:p>
            <a:pPr>
              <a:defRPr/>
            </a:pPr>
            <a:fld id="{77767779-00B0-4457-A59C-69FB4390C037}" type="slidenum">
              <a:rPr lang="en-US" altLang="en-US"/>
              <a:pPr>
                <a:defRPr/>
              </a:pPr>
              <a:t>‹#›</a:t>
            </a:fld>
            <a:endParaRPr lang="en-US" altLang="en-US"/>
          </a:p>
        </p:txBody>
      </p:sp>
    </p:spTree>
    <p:extLst>
      <p:ext uri="{BB962C8B-B14F-4D97-AF65-F5344CB8AC3E}">
        <p14:creationId xmlns:p14="http://schemas.microsoft.com/office/powerpoint/2010/main" val="39265057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FBF7E7-5BF1-480A-B8D2-EE597BFD9CA0}"/>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02B5FEC-CDFB-4BFD-B6C1-2CFD8346786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2E383C95-C9E4-4698-AC37-0E8EAF449629}"/>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87F1244E-1B1A-45A4-A0E0-44BE34FB2E5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C92E3CC-AFDA-47C8-92D2-05407F0C25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36C93C1-20BE-4C7E-88A3-A7A2E905F69A}"/>
              </a:ext>
            </a:extLst>
          </p:cNvPr>
          <p:cNvSpPr>
            <a:spLocks noGrp="1"/>
          </p:cNvSpPr>
          <p:nvPr>
            <p:ph type="sldNum" sz="quarter" idx="12"/>
          </p:nvPr>
        </p:nvSpPr>
        <p:spPr/>
        <p:txBody>
          <a:bodyPr/>
          <a:lstStyle>
            <a:lvl1pPr>
              <a:defRPr/>
            </a:lvl1pPr>
          </a:lstStyle>
          <a:p>
            <a:pPr>
              <a:defRPr/>
            </a:pPr>
            <a:fld id="{DFF6072F-4FC1-43D6-B224-485ADC094980}" type="slidenum">
              <a:rPr lang="en-US" altLang="en-US"/>
              <a:pPr>
                <a:defRPr/>
              </a:pPr>
              <a:t>‹#›</a:t>
            </a:fld>
            <a:endParaRPr lang="en-US" altLang="en-US"/>
          </a:p>
        </p:txBody>
      </p:sp>
    </p:spTree>
    <p:extLst>
      <p:ext uri="{BB962C8B-B14F-4D97-AF65-F5344CB8AC3E}">
        <p14:creationId xmlns:p14="http://schemas.microsoft.com/office/powerpoint/2010/main" val="2160955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A367C5-0597-4C59-9D81-EDB12CCCDFE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7F92AE-EC02-4440-A842-5828D5E72E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DE8E84-7300-4813-AABB-A33C4A0357F5}"/>
              </a:ext>
            </a:extLst>
          </p:cNvPr>
          <p:cNvSpPr>
            <a:spLocks noGrp="1"/>
          </p:cNvSpPr>
          <p:nvPr>
            <p:ph type="sldNum" sz="quarter" idx="12"/>
          </p:nvPr>
        </p:nvSpPr>
        <p:spPr/>
        <p:txBody>
          <a:bodyPr/>
          <a:lstStyle>
            <a:lvl1pPr>
              <a:defRPr/>
            </a:lvl1pPr>
          </a:lstStyle>
          <a:p>
            <a:pPr>
              <a:defRPr/>
            </a:pPr>
            <a:fld id="{E5DE0D47-5432-4900-890F-133596363D6F}" type="slidenum">
              <a:rPr lang="en-US" altLang="en-US"/>
              <a:pPr>
                <a:defRPr/>
              </a:pPr>
              <a:t>‹#›</a:t>
            </a:fld>
            <a:endParaRPr lang="en-US" altLang="en-US"/>
          </a:p>
        </p:txBody>
      </p:sp>
    </p:spTree>
    <p:extLst>
      <p:ext uri="{BB962C8B-B14F-4D97-AF65-F5344CB8AC3E}">
        <p14:creationId xmlns:p14="http://schemas.microsoft.com/office/powerpoint/2010/main" val="1070105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960215C-6647-4325-89CB-0AA620241C0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F486421-BD77-4F04-833F-1FDB345B4A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6B1BA2-AA77-4C0A-B549-B004C3472FB1}"/>
              </a:ext>
            </a:extLst>
          </p:cNvPr>
          <p:cNvSpPr>
            <a:spLocks noGrp="1"/>
          </p:cNvSpPr>
          <p:nvPr>
            <p:ph type="sldNum" sz="quarter" idx="12"/>
          </p:nvPr>
        </p:nvSpPr>
        <p:spPr/>
        <p:txBody>
          <a:bodyPr/>
          <a:lstStyle>
            <a:lvl1pPr>
              <a:defRPr/>
            </a:lvl1pPr>
          </a:lstStyle>
          <a:p>
            <a:pPr>
              <a:defRPr/>
            </a:pPr>
            <a:fld id="{3768E402-01F5-4DB1-A95E-58533BBB4F54}" type="slidenum">
              <a:rPr lang="en-US" altLang="en-US"/>
              <a:pPr>
                <a:defRPr/>
              </a:pPr>
              <a:t>‹#›</a:t>
            </a:fld>
            <a:endParaRPr lang="en-US" altLang="en-US"/>
          </a:p>
        </p:txBody>
      </p:sp>
    </p:spTree>
    <p:extLst>
      <p:ext uri="{BB962C8B-B14F-4D97-AF65-F5344CB8AC3E}">
        <p14:creationId xmlns:p14="http://schemas.microsoft.com/office/powerpoint/2010/main" val="4024774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F2B571C-2238-4CE2-8FA0-2B02AACDB3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5B45889-71FA-4429-BB65-E5B1BCB72CE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F4A000-23AE-4F2B-A88B-CEA4A85F73DA}"/>
              </a:ext>
            </a:extLst>
          </p:cNvPr>
          <p:cNvSpPr>
            <a:spLocks noGrp="1"/>
          </p:cNvSpPr>
          <p:nvPr>
            <p:ph type="sldNum" sz="quarter" idx="12"/>
          </p:nvPr>
        </p:nvSpPr>
        <p:spPr/>
        <p:txBody>
          <a:bodyPr/>
          <a:lstStyle>
            <a:lvl1pPr>
              <a:defRPr/>
            </a:lvl1pPr>
          </a:lstStyle>
          <a:p>
            <a:pPr>
              <a:defRPr/>
            </a:pPr>
            <a:fld id="{01BDB24F-B5E1-483E-9A1D-9C1143D1679B}" type="slidenum">
              <a:rPr lang="en-US" altLang="en-US"/>
              <a:pPr>
                <a:defRPr/>
              </a:pPr>
              <a:t>‹#›</a:t>
            </a:fld>
            <a:endParaRPr lang="en-US" altLang="en-US"/>
          </a:p>
        </p:txBody>
      </p:sp>
    </p:spTree>
    <p:extLst>
      <p:ext uri="{BB962C8B-B14F-4D97-AF65-F5344CB8AC3E}">
        <p14:creationId xmlns:p14="http://schemas.microsoft.com/office/powerpoint/2010/main" val="9882595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67EF66-AC54-4917-B270-FA3D55D58D5F}"/>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B932D2D-1FBB-4BFE-9578-71CBA605FCF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4AE1B22-771F-442C-9355-8769CBED9E14}"/>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A10B1092-9C4E-45AC-B4BD-7CA55A7D6D7E}"/>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D1696144-1F74-4A4C-8624-3095F497B592}"/>
              </a:ext>
            </a:extLst>
          </p:cNvPr>
          <p:cNvSpPr>
            <a:spLocks noGrp="1"/>
          </p:cNvSpPr>
          <p:nvPr>
            <p:ph type="sldNum" sz="quarter" idx="12"/>
          </p:nvPr>
        </p:nvSpPr>
        <p:spPr/>
        <p:txBody>
          <a:bodyPr/>
          <a:lstStyle>
            <a:lvl1pPr>
              <a:defRPr/>
            </a:lvl1pPr>
          </a:lstStyle>
          <a:p>
            <a:pPr>
              <a:defRPr/>
            </a:pPr>
            <a:fld id="{74EA9AF8-9A40-4CC0-AB4F-5B664109E62C}" type="slidenum">
              <a:rPr lang="en-US" altLang="en-US"/>
              <a:pPr>
                <a:defRPr/>
              </a:pPr>
              <a:t>‹#›</a:t>
            </a:fld>
            <a:endParaRPr lang="en-US" altLang="en-US"/>
          </a:p>
        </p:txBody>
      </p:sp>
    </p:spTree>
    <p:extLst>
      <p:ext uri="{BB962C8B-B14F-4D97-AF65-F5344CB8AC3E}">
        <p14:creationId xmlns:p14="http://schemas.microsoft.com/office/powerpoint/2010/main" val="66579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11405-C320-4271-939B-A589DB4BA7BD}"/>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5C58882-68DD-4C11-B37B-587B30E8D583}"/>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99DAE6CA-1489-4E52-B448-1495C9278632}"/>
              </a:ext>
            </a:extLst>
          </p:cNvPr>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4DC6130C-9508-456C-BC47-B011C806A473}"/>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1DDC1249-554D-4EDF-B36A-CA6724FCB3ED}"/>
              </a:ext>
            </a:extLst>
          </p:cNvPr>
          <p:cNvSpPr>
            <a:spLocks noGrp="1"/>
          </p:cNvSpPr>
          <p:nvPr>
            <p:ph type="sldNum" sz="quarter" idx="12"/>
          </p:nvPr>
        </p:nvSpPr>
        <p:spPr/>
        <p:txBody>
          <a:bodyPr/>
          <a:lstStyle>
            <a:lvl1pPr>
              <a:defRPr smtClean="0">
                <a:solidFill>
                  <a:schemeClr val="tx2"/>
                </a:solidFill>
              </a:defRPr>
            </a:lvl1pPr>
          </a:lstStyle>
          <a:p>
            <a:pPr>
              <a:defRPr/>
            </a:pPr>
            <a:fld id="{B8B6C1E6-8581-4576-8B29-A50F156C6ADF}" type="slidenum">
              <a:rPr lang="en-US" altLang="en-US"/>
              <a:pPr>
                <a:defRPr/>
              </a:pPr>
              <a:t>‹#›</a:t>
            </a:fld>
            <a:endParaRPr lang="en-US" altLang="en-US"/>
          </a:p>
        </p:txBody>
      </p:sp>
    </p:spTree>
    <p:extLst>
      <p:ext uri="{BB962C8B-B14F-4D97-AF65-F5344CB8AC3E}">
        <p14:creationId xmlns:p14="http://schemas.microsoft.com/office/powerpoint/2010/main" val="20800820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CEF12C-E9C7-4961-9278-04C9E012C41E}"/>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B025EEA-B542-4E40-B3B4-3EC6DB1597FD}"/>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1E576EEC-D45C-4393-9296-57E53FCB175D}"/>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882BFDCA-9EB4-4988-AA75-9A912BED073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4603474-0EC9-4585-8E27-EB9E6C994ED6}"/>
              </a:ext>
            </a:extLst>
          </p:cNvPr>
          <p:cNvSpPr>
            <a:spLocks noGrp="1"/>
          </p:cNvSpPr>
          <p:nvPr>
            <p:ph type="sldNum" sz="quarter" idx="12"/>
          </p:nvPr>
        </p:nvSpPr>
        <p:spPr/>
        <p:txBody>
          <a:bodyPr/>
          <a:lstStyle>
            <a:lvl1pPr>
              <a:defRPr/>
            </a:lvl1pPr>
          </a:lstStyle>
          <a:p>
            <a:pPr>
              <a:defRPr/>
            </a:pPr>
            <a:fld id="{197D3C44-F781-41BA-A739-30F4F6F8021A}" type="slidenum">
              <a:rPr lang="en-US" altLang="en-US"/>
              <a:pPr>
                <a:defRPr/>
              </a:pPr>
              <a:t>‹#›</a:t>
            </a:fld>
            <a:endParaRPr lang="en-US" altLang="en-US"/>
          </a:p>
        </p:txBody>
      </p:sp>
    </p:spTree>
    <p:extLst>
      <p:ext uri="{BB962C8B-B14F-4D97-AF65-F5344CB8AC3E}">
        <p14:creationId xmlns:p14="http://schemas.microsoft.com/office/powerpoint/2010/main" val="9403896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C7F46-1446-4AEA-8092-834FD5091CC6}"/>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1D906D5-A0CD-49AB-96DD-2A15728FE98D}"/>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9D71087D-21C6-4BA4-94D3-871CEFAAEECE}"/>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8656E-2B99-4D03-B53A-149169C21A85}"/>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0243D4-2FB4-49CA-987B-04950EEBCB04}"/>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3BAA6B74-5494-4C7F-9702-DE00B602D0BE}"/>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2A3FF4D-6A41-42ED-BF32-54F8538B24DC}"/>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95860C74-DEED-4691-9E44-7A34FBF30BFD}"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21FE685-9C06-4551-8886-C78006A1A06F}"/>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2" r:id="rId2"/>
    <p:sldLayoutId id="2147483698" r:id="rId3"/>
    <p:sldLayoutId id="2147483693" r:id="rId4"/>
    <p:sldLayoutId id="2147483694" r:id="rId5"/>
    <p:sldLayoutId id="2147483695" r:id="rId6"/>
    <p:sldLayoutId id="2147483699" r:id="rId7"/>
    <p:sldLayoutId id="2147483700" r:id="rId8"/>
    <p:sldLayoutId id="2147483701" r:id="rId9"/>
    <p:sldLayoutId id="2147483696" r:id="rId10"/>
    <p:sldLayoutId id="2147483702"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kim@sbc.net" TargetMode="External"/><Relationship Id="rId2" Type="http://schemas.openxmlformats.org/officeDocument/2006/relationships/hyperlink" Target="http://www.asianbaptists.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D02C99-29F3-42D0-B2D9-AF99B3C259BB}"/>
              </a:ext>
            </a:extLst>
          </p:cNvPr>
          <p:cNvSpPr>
            <a:spLocks noGrp="1" noChangeArrowheads="1"/>
          </p:cNvSpPr>
          <p:nvPr>
            <p:ph type="ctrTitle"/>
          </p:nvPr>
        </p:nvSpPr>
        <p:spPr>
          <a:xfrm>
            <a:off x="939800" y="1600200"/>
            <a:ext cx="7315200" cy="2667000"/>
          </a:xfrm>
        </p:spPr>
        <p:txBody>
          <a:bodyPr/>
          <a:lstStyle/>
          <a:p>
            <a:pPr algn="ctr" fontAlgn="auto">
              <a:spcAft>
                <a:spcPts val="0"/>
              </a:spcAft>
              <a:defRPr/>
            </a:pPr>
            <a:r>
              <a:rPr lang="en-US" altLang="en-US" sz="4800" b="1" dirty="0"/>
              <a:t>Cultural Models of Church Planting</a:t>
            </a:r>
            <a:br>
              <a:rPr lang="en-US" altLang="en-US" b="1" dirty="0"/>
            </a:br>
            <a:r>
              <a:rPr lang="en-US" altLang="en-US" sz="2800" b="1" dirty="0"/>
              <a:t>Team Models and University Contexts</a:t>
            </a:r>
            <a:endParaRPr lang="en-US" altLang="en-US" sz="2800" dirty="0"/>
          </a:p>
        </p:txBody>
      </p:sp>
      <p:sp>
        <p:nvSpPr>
          <p:cNvPr id="3075" name="Rectangle 3">
            <a:extLst>
              <a:ext uri="{FF2B5EF4-FFF2-40B4-BE49-F238E27FC236}">
                <a16:creationId xmlns:a16="http://schemas.microsoft.com/office/drawing/2014/main" id="{BC1C1786-CFD4-4C22-8EB8-465DE9AC832E}"/>
              </a:ext>
            </a:extLst>
          </p:cNvPr>
          <p:cNvSpPr>
            <a:spLocks noGrp="1" noChangeArrowheads="1"/>
          </p:cNvSpPr>
          <p:nvPr>
            <p:ph type="subTitle" idx="1"/>
          </p:nvPr>
        </p:nvSpPr>
        <p:spPr>
          <a:xfrm>
            <a:off x="825500" y="4456113"/>
            <a:ext cx="7543800" cy="1143000"/>
          </a:xfrm>
        </p:spPr>
        <p:txBody>
          <a:bodyPr rtlCol="0">
            <a:normAutofit lnSpcReduction="10000"/>
          </a:bodyPr>
          <a:lstStyle/>
          <a:p>
            <a:pPr algn="ctr" fontAlgn="auto">
              <a:defRPr/>
            </a:pPr>
            <a:r>
              <a:rPr lang="en-US" altLang="en-US"/>
              <a:t>Dr. Paul Kim</a:t>
            </a:r>
          </a:p>
          <a:p>
            <a:pPr algn="ctr" fontAlgn="auto">
              <a:defRPr/>
            </a:pPr>
            <a:r>
              <a:rPr lang="en-US" altLang="en-US" sz="1600"/>
              <a:t>Pastor Emeritus, Antioch Baptist Church </a:t>
            </a:r>
          </a:p>
          <a:p>
            <a:pPr algn="ctr" fontAlgn="auto">
              <a:defRPr/>
            </a:pPr>
            <a:r>
              <a:rPr lang="en-US" altLang="en-US" sz="1600"/>
              <a:t>Cambridge, Massachusetts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4FE2359-9D04-4014-AF5C-889A07C38C98}"/>
              </a:ext>
            </a:extLst>
          </p:cNvPr>
          <p:cNvSpPr>
            <a:spLocks noGrp="1" noChangeArrowheads="1"/>
          </p:cNvSpPr>
          <p:nvPr>
            <p:ph type="title"/>
          </p:nvPr>
        </p:nvSpPr>
        <p:spPr/>
        <p:txBody>
          <a:bodyPr/>
          <a:lstStyle/>
          <a:p>
            <a:pPr fontAlgn="auto">
              <a:spcAft>
                <a:spcPts val="0"/>
              </a:spcAft>
              <a:defRPr/>
            </a:pPr>
            <a:r>
              <a:rPr lang="en-US" altLang="zh-CN" sz="4000" dirty="0">
                <a:solidFill>
                  <a:srgbClr val="00B0F0"/>
                </a:solidFill>
              </a:rPr>
              <a:t>Immigrants and their U.S.-born children</a:t>
            </a:r>
            <a:endParaRPr lang="en-US" altLang="en-US" sz="4000" dirty="0">
              <a:solidFill>
                <a:srgbClr val="00B0F0"/>
              </a:solidFill>
            </a:endParaRPr>
          </a:p>
        </p:txBody>
      </p:sp>
      <p:pic>
        <p:nvPicPr>
          <p:cNvPr id="5" name="Content Placeholder 4">
            <a:extLst>
              <a:ext uri="{FF2B5EF4-FFF2-40B4-BE49-F238E27FC236}">
                <a16:creationId xmlns:a16="http://schemas.microsoft.com/office/drawing/2014/main" id="{EE288521-A963-457E-B5CF-DF9FA31817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392" y="1846263"/>
            <a:ext cx="6059665" cy="4022725"/>
          </a:xfr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4FE2359-9D04-4014-AF5C-889A07C38C98}"/>
              </a:ext>
            </a:extLst>
          </p:cNvPr>
          <p:cNvSpPr>
            <a:spLocks noGrp="1" noChangeArrowheads="1"/>
          </p:cNvSpPr>
          <p:nvPr>
            <p:ph type="title"/>
          </p:nvPr>
        </p:nvSpPr>
        <p:spPr/>
        <p:txBody>
          <a:bodyPr/>
          <a:lstStyle/>
          <a:p>
            <a:pPr fontAlgn="auto">
              <a:spcAft>
                <a:spcPts val="0"/>
              </a:spcAft>
              <a:defRPr/>
            </a:pPr>
            <a:r>
              <a:rPr lang="en-US" altLang="zh-CN" sz="4000" dirty="0">
                <a:solidFill>
                  <a:srgbClr val="00B0F0"/>
                </a:solidFill>
              </a:rPr>
              <a:t>Immigrants and their U.S.-born children</a:t>
            </a:r>
            <a:endParaRPr lang="en-US" altLang="en-US" sz="4000" dirty="0">
              <a:solidFill>
                <a:srgbClr val="00B0F0"/>
              </a:solidFill>
            </a:endParaRPr>
          </a:p>
        </p:txBody>
      </p:sp>
      <p:sp>
        <p:nvSpPr>
          <p:cNvPr id="14339" name="Rectangle 3">
            <a:extLst>
              <a:ext uri="{FF2B5EF4-FFF2-40B4-BE49-F238E27FC236}">
                <a16:creationId xmlns:a16="http://schemas.microsoft.com/office/drawing/2014/main" id="{5379B918-2692-405D-906F-80A0BC360407}"/>
              </a:ext>
            </a:extLst>
          </p:cNvPr>
          <p:cNvSpPr>
            <a:spLocks noGrp="1" noChangeArrowheads="1"/>
          </p:cNvSpPr>
          <p:nvPr>
            <p:ph idx="1"/>
          </p:nvPr>
        </p:nvSpPr>
        <p:spPr/>
        <p:txBody>
          <a:bodyPr/>
          <a:lstStyle/>
          <a:p>
            <a:pPr lvl="1">
              <a:lnSpc>
                <a:spcPct val="100000"/>
              </a:lnSpc>
            </a:pPr>
            <a:r>
              <a:rPr lang="en-US" altLang="zh-CN" sz="2000" dirty="0"/>
              <a:t>America is a nation of immigrants since in 1620 to arrive by Mayflower to Plymouth, Massachusetts </a:t>
            </a:r>
          </a:p>
          <a:p>
            <a:pPr lvl="1">
              <a:lnSpc>
                <a:spcPct val="100000"/>
              </a:lnSpc>
            </a:pPr>
            <a:r>
              <a:rPr lang="en-US" altLang="zh-CN" sz="2000" dirty="0"/>
              <a:t>Immigrants from all over the world to have the “American Dreams” and to raise their children in this country for better living </a:t>
            </a:r>
          </a:p>
          <a:p>
            <a:pPr lvl="1">
              <a:lnSpc>
                <a:spcPct val="100000"/>
              </a:lnSpc>
            </a:pPr>
            <a:r>
              <a:rPr lang="en-US" altLang="zh-CN" sz="2000" dirty="0"/>
              <a:t>Build the new community for business, schools, homes, churches…</a:t>
            </a:r>
          </a:p>
          <a:p>
            <a:pPr lvl="1">
              <a:lnSpc>
                <a:spcPct val="100000"/>
              </a:lnSpc>
            </a:pPr>
            <a:r>
              <a:rPr lang="en-US" altLang="zh-CN" sz="2000" dirty="0"/>
              <a:t>Keep their cultural heritage, native language, and identity</a:t>
            </a:r>
          </a:p>
          <a:p>
            <a:pPr lvl="1">
              <a:lnSpc>
                <a:spcPct val="100000"/>
              </a:lnSpc>
            </a:pPr>
            <a:r>
              <a:rPr lang="en-US" altLang="zh-CN" sz="2000" dirty="0"/>
              <a:t>Different value systems and philosophy of life between immigrant parents and the 2nd generation youngsters educated in the U.S., i.e., dating, marriage, family life, native cultures/languages… </a:t>
            </a:r>
          </a:p>
          <a:p>
            <a:pPr lvl="1">
              <a:lnSpc>
                <a:spcPct val="100000"/>
              </a:lnSpc>
            </a:pPr>
            <a:r>
              <a:rPr lang="en-US" altLang="zh-CN" sz="2000" dirty="0"/>
              <a:t>Struggles between maintaining cultural heritage and being fully assimilated into the American life, i.e., interracial marriage, Anglo American lifestyle, disassociate with native cultures to become the “cultural separatists”… </a:t>
            </a:r>
            <a:endParaRPr lang="en-US" altLang="en-US" sz="2000" dirty="0"/>
          </a:p>
        </p:txBody>
      </p:sp>
    </p:spTree>
    <p:extLst>
      <p:ext uri="{BB962C8B-B14F-4D97-AF65-F5344CB8AC3E}">
        <p14:creationId xmlns:p14="http://schemas.microsoft.com/office/powerpoint/2010/main" val="13940304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0F9-AED6-4613-B455-C294319702D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Internationals on Church Planting</a:t>
            </a:r>
          </a:p>
        </p:txBody>
      </p:sp>
      <p:sp>
        <p:nvSpPr>
          <p:cNvPr id="15363" name="Content Placeholder 2">
            <a:extLst>
              <a:ext uri="{FF2B5EF4-FFF2-40B4-BE49-F238E27FC236}">
                <a16:creationId xmlns:a16="http://schemas.microsoft.com/office/drawing/2014/main" id="{58E280D7-5ED1-435B-9E0E-4CF28D9C687E}"/>
              </a:ext>
            </a:extLst>
          </p:cNvPr>
          <p:cNvSpPr>
            <a:spLocks noGrp="1" noChangeArrowheads="1"/>
          </p:cNvSpPr>
          <p:nvPr>
            <p:ph idx="1"/>
          </p:nvPr>
        </p:nvSpPr>
        <p:spPr/>
        <p:txBody>
          <a:bodyPr/>
          <a:lstStyle/>
          <a:p>
            <a:pPr lvl="1"/>
            <a:r>
              <a:rPr lang="en-US" altLang="en-US"/>
              <a:t>International students in the university and research labs</a:t>
            </a:r>
          </a:p>
          <a:p>
            <a:pPr lvl="1"/>
            <a:r>
              <a:rPr lang="en-US" altLang="en-US"/>
              <a:t>International businessmen/women, employees, visiting scholars, and officials</a:t>
            </a:r>
          </a:p>
          <a:p>
            <a:pPr lvl="1"/>
            <a:r>
              <a:rPr lang="en-US" altLang="en-US"/>
              <a:t>Immigrants and their U.S.-born children</a:t>
            </a:r>
          </a:p>
          <a:p>
            <a:pPr lvl="1"/>
            <a:r>
              <a:rPr lang="en-US" altLang="en-US">
                <a:solidFill>
                  <a:srgbClr val="7030A0"/>
                </a:solidFill>
              </a:rPr>
              <a:t>Cross-cultural understanding and language advantage</a:t>
            </a:r>
          </a:p>
          <a:p>
            <a:pPr lvl="1"/>
            <a:r>
              <a:rPr lang="en-US" altLang="en-US"/>
              <a:t>Effective Church Planting and missionary works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890554B-8C39-4B77-8A0B-B7D7BEA6AC0D}"/>
              </a:ext>
            </a:extLst>
          </p:cNvPr>
          <p:cNvSpPr>
            <a:spLocks noGrp="1" noChangeArrowheads="1"/>
          </p:cNvSpPr>
          <p:nvPr>
            <p:ph type="title"/>
          </p:nvPr>
        </p:nvSpPr>
        <p:spPr/>
        <p:txBody>
          <a:bodyPr/>
          <a:lstStyle/>
          <a:p>
            <a:pPr fontAlgn="auto">
              <a:spcAft>
                <a:spcPts val="0"/>
              </a:spcAft>
              <a:defRPr/>
            </a:pPr>
            <a:r>
              <a:rPr lang="en-US" altLang="zh-CN" sz="4000" dirty="0">
                <a:solidFill>
                  <a:srgbClr val="7030A0"/>
                </a:solidFill>
              </a:rPr>
              <a:t>Cross-cultural understanding and language advantage</a:t>
            </a:r>
            <a:endParaRPr lang="en-US" altLang="en-US" sz="4000" dirty="0">
              <a:solidFill>
                <a:srgbClr val="7030A0"/>
              </a:solidFill>
            </a:endParaRPr>
          </a:p>
        </p:txBody>
      </p:sp>
      <p:pic>
        <p:nvPicPr>
          <p:cNvPr id="5" name="Content Placeholder 4">
            <a:extLst>
              <a:ext uri="{FF2B5EF4-FFF2-40B4-BE49-F238E27FC236}">
                <a16:creationId xmlns:a16="http://schemas.microsoft.com/office/drawing/2014/main" id="{39EE38D4-C5A4-4F98-A2B9-07B340DF22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517" y="2438400"/>
            <a:ext cx="5677415" cy="3116086"/>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890554B-8C39-4B77-8A0B-B7D7BEA6AC0D}"/>
              </a:ext>
            </a:extLst>
          </p:cNvPr>
          <p:cNvSpPr>
            <a:spLocks noGrp="1" noChangeArrowheads="1"/>
          </p:cNvSpPr>
          <p:nvPr>
            <p:ph type="title"/>
          </p:nvPr>
        </p:nvSpPr>
        <p:spPr/>
        <p:txBody>
          <a:bodyPr/>
          <a:lstStyle/>
          <a:p>
            <a:pPr fontAlgn="auto">
              <a:spcAft>
                <a:spcPts val="0"/>
              </a:spcAft>
              <a:defRPr/>
            </a:pPr>
            <a:r>
              <a:rPr lang="en-US" altLang="zh-CN" sz="4000" dirty="0">
                <a:solidFill>
                  <a:srgbClr val="7030A0"/>
                </a:solidFill>
              </a:rPr>
              <a:t>Cross-cultural understanding and language advantage (I)</a:t>
            </a:r>
            <a:endParaRPr lang="en-US" altLang="en-US" sz="4000" dirty="0">
              <a:solidFill>
                <a:srgbClr val="7030A0"/>
              </a:solidFill>
            </a:endParaRPr>
          </a:p>
        </p:txBody>
      </p:sp>
      <p:sp>
        <p:nvSpPr>
          <p:cNvPr id="16387" name="Rectangle 3">
            <a:extLst>
              <a:ext uri="{FF2B5EF4-FFF2-40B4-BE49-F238E27FC236}">
                <a16:creationId xmlns:a16="http://schemas.microsoft.com/office/drawing/2014/main" id="{2751FED7-E325-4E00-A5E8-64C89E22EAE6}"/>
              </a:ext>
            </a:extLst>
          </p:cNvPr>
          <p:cNvSpPr>
            <a:spLocks noGrp="1" noChangeArrowheads="1"/>
          </p:cNvSpPr>
          <p:nvPr>
            <p:ph idx="1"/>
          </p:nvPr>
        </p:nvSpPr>
        <p:spPr/>
        <p:txBody>
          <a:bodyPr/>
          <a:lstStyle/>
          <a:p>
            <a:pPr lvl="1">
              <a:lnSpc>
                <a:spcPct val="100000"/>
              </a:lnSpc>
            </a:pPr>
            <a:r>
              <a:rPr lang="en-US" altLang="zh-CN" sz="2000" dirty="0"/>
              <a:t>Understand the depth and its cultural root to grow up with the cultural mindsets</a:t>
            </a:r>
          </a:p>
          <a:p>
            <a:pPr lvl="1">
              <a:lnSpc>
                <a:spcPct val="100000"/>
              </a:lnSpc>
            </a:pPr>
            <a:r>
              <a:rPr lang="en-US" altLang="zh-CN" sz="2000" dirty="0"/>
              <a:t>Communicate the gospel of Jesus Christ into their hearts with the native language, i.e., the Apostle Paul to the native Jews at the synagogue and the Hellenic Jews and Greeks </a:t>
            </a:r>
          </a:p>
          <a:p>
            <a:pPr lvl="1">
              <a:lnSpc>
                <a:spcPct val="100000"/>
              </a:lnSpc>
            </a:pPr>
            <a:r>
              <a:rPr lang="en-US" altLang="zh-CN" sz="2000" dirty="0"/>
              <a:t>Greater missionary zeal and ability with language and cultural understanding</a:t>
            </a:r>
          </a:p>
          <a:p>
            <a:pPr lvl="1">
              <a:lnSpc>
                <a:spcPct val="100000"/>
              </a:lnSpc>
            </a:pPr>
            <a:r>
              <a:rPr lang="en-US" altLang="zh-CN" sz="2000" dirty="0"/>
              <a:t>Utilize internationals and the ethnic churches to mobilize on mission with God in partnership with the mission agency </a:t>
            </a:r>
          </a:p>
          <a:p>
            <a:pPr lvl="1">
              <a:lnSpc>
                <a:spcPct val="100000"/>
              </a:lnSpc>
            </a:pPr>
            <a:r>
              <a:rPr lang="en-US" altLang="zh-CN" sz="2000" dirty="0"/>
              <a:t>Equip internationals and their churches to plant churches overseas for effective mission strategy, whom God has brought them to this country for his work back home in his time</a:t>
            </a:r>
          </a:p>
        </p:txBody>
      </p:sp>
    </p:spTree>
    <p:extLst>
      <p:ext uri="{BB962C8B-B14F-4D97-AF65-F5344CB8AC3E}">
        <p14:creationId xmlns:p14="http://schemas.microsoft.com/office/powerpoint/2010/main" val="29352738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890554B-8C39-4B77-8A0B-B7D7BEA6AC0D}"/>
              </a:ext>
            </a:extLst>
          </p:cNvPr>
          <p:cNvSpPr>
            <a:spLocks noGrp="1" noChangeArrowheads="1"/>
          </p:cNvSpPr>
          <p:nvPr>
            <p:ph type="title"/>
          </p:nvPr>
        </p:nvSpPr>
        <p:spPr/>
        <p:txBody>
          <a:bodyPr/>
          <a:lstStyle/>
          <a:p>
            <a:pPr fontAlgn="auto">
              <a:spcAft>
                <a:spcPts val="0"/>
              </a:spcAft>
              <a:defRPr/>
            </a:pPr>
            <a:r>
              <a:rPr lang="en-US" altLang="zh-CN" sz="4000" dirty="0">
                <a:solidFill>
                  <a:srgbClr val="7030A0"/>
                </a:solidFill>
              </a:rPr>
              <a:t>Cross-cultural understanding and language advantage (II)</a:t>
            </a:r>
            <a:endParaRPr lang="en-US" altLang="en-US" sz="4000" dirty="0">
              <a:solidFill>
                <a:srgbClr val="7030A0"/>
              </a:solidFill>
            </a:endParaRPr>
          </a:p>
        </p:txBody>
      </p:sp>
      <p:sp>
        <p:nvSpPr>
          <p:cNvPr id="16387" name="Rectangle 3">
            <a:extLst>
              <a:ext uri="{FF2B5EF4-FFF2-40B4-BE49-F238E27FC236}">
                <a16:creationId xmlns:a16="http://schemas.microsoft.com/office/drawing/2014/main" id="{2751FED7-E325-4E00-A5E8-64C89E22EAE6}"/>
              </a:ext>
            </a:extLst>
          </p:cNvPr>
          <p:cNvSpPr>
            <a:spLocks noGrp="1" noChangeArrowheads="1"/>
          </p:cNvSpPr>
          <p:nvPr>
            <p:ph idx="1"/>
          </p:nvPr>
        </p:nvSpPr>
        <p:spPr/>
        <p:txBody>
          <a:bodyPr/>
          <a:lstStyle/>
          <a:p>
            <a:pPr lvl="1">
              <a:lnSpc>
                <a:spcPct val="100000"/>
              </a:lnSpc>
            </a:pPr>
            <a:r>
              <a:rPr lang="en-US" altLang="zh-CN" sz="2000" dirty="0"/>
              <a:t>National leaders and their churches in the country are to plant new churches for CPM (Church Planting Movements) in partnership with international mission agency, i.e., Operation Mobilization, Frontiers, International Mission Board, International Medical Ambassadors, Overseas Missionary Fellowship, Campus Crusade for Christ International, CIM, WEC International, SIM international, RBMU International…</a:t>
            </a:r>
          </a:p>
          <a:p>
            <a:pPr lvl="1">
              <a:lnSpc>
                <a:spcPct val="100000"/>
              </a:lnSpc>
            </a:pPr>
            <a:r>
              <a:rPr lang="en-US" altLang="zh-CN" sz="2000" dirty="0"/>
              <a:t>Ethnic churches plant churches overseas for effective missions</a:t>
            </a:r>
          </a:p>
          <a:p>
            <a:pPr lvl="1">
              <a:lnSpc>
                <a:spcPct val="100000"/>
              </a:lnSpc>
            </a:pPr>
            <a:r>
              <a:rPr lang="en-US" altLang="zh-CN" sz="2000" dirty="0"/>
              <a:t> International students are to return home as “missionaries” as a great asset on church planting under direction of their home churches </a:t>
            </a:r>
            <a:endParaRPr lang="en-US" altLang="en-US" sz="2000" dirty="0"/>
          </a:p>
        </p:txBody>
      </p:sp>
    </p:spTree>
    <p:extLst>
      <p:ext uri="{BB962C8B-B14F-4D97-AF65-F5344CB8AC3E}">
        <p14:creationId xmlns:p14="http://schemas.microsoft.com/office/powerpoint/2010/main" val="22572660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0F9-AED6-4613-B455-C294319702D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Internationals on Church Planting</a:t>
            </a:r>
          </a:p>
        </p:txBody>
      </p:sp>
      <p:sp>
        <p:nvSpPr>
          <p:cNvPr id="17411" name="Content Placeholder 2">
            <a:extLst>
              <a:ext uri="{FF2B5EF4-FFF2-40B4-BE49-F238E27FC236}">
                <a16:creationId xmlns:a16="http://schemas.microsoft.com/office/drawing/2014/main" id="{8C58DEB9-6A62-4F3D-A2BC-64A9DC837A78}"/>
              </a:ext>
            </a:extLst>
          </p:cNvPr>
          <p:cNvSpPr>
            <a:spLocks noGrp="1" noChangeArrowheads="1"/>
          </p:cNvSpPr>
          <p:nvPr>
            <p:ph idx="1"/>
          </p:nvPr>
        </p:nvSpPr>
        <p:spPr/>
        <p:txBody>
          <a:bodyPr/>
          <a:lstStyle/>
          <a:p>
            <a:pPr lvl="1"/>
            <a:r>
              <a:rPr lang="en-US" altLang="en-US"/>
              <a:t>International students in the university and research labs</a:t>
            </a:r>
          </a:p>
          <a:p>
            <a:pPr lvl="1"/>
            <a:r>
              <a:rPr lang="en-US" altLang="en-US"/>
              <a:t>International businessmen/women, employees, visiting scholars, and officials</a:t>
            </a:r>
          </a:p>
          <a:p>
            <a:pPr lvl="1"/>
            <a:r>
              <a:rPr lang="en-US" altLang="en-US"/>
              <a:t>Immigrants and their U.S.-born children</a:t>
            </a:r>
          </a:p>
          <a:p>
            <a:pPr lvl="1"/>
            <a:r>
              <a:rPr lang="en-US" altLang="en-US"/>
              <a:t>Cross-cultural understanding and language advantage</a:t>
            </a:r>
          </a:p>
          <a:p>
            <a:pPr lvl="1"/>
            <a:r>
              <a:rPr lang="en-US" altLang="en-US">
                <a:solidFill>
                  <a:srgbClr val="FFC000"/>
                </a:solidFill>
              </a:rPr>
              <a:t>Effective Church Planting and missionary works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2984132-2061-4052-8CD9-4E30EDC622CC}"/>
              </a:ext>
            </a:extLst>
          </p:cNvPr>
          <p:cNvSpPr>
            <a:spLocks noGrp="1" noChangeArrowheads="1"/>
          </p:cNvSpPr>
          <p:nvPr>
            <p:ph type="title"/>
          </p:nvPr>
        </p:nvSpPr>
        <p:spPr/>
        <p:txBody>
          <a:bodyPr/>
          <a:lstStyle/>
          <a:p>
            <a:pPr fontAlgn="auto">
              <a:spcAft>
                <a:spcPts val="0"/>
              </a:spcAft>
              <a:defRPr/>
            </a:pPr>
            <a:r>
              <a:rPr lang="en-US" altLang="zh-CN" sz="4000" dirty="0">
                <a:solidFill>
                  <a:srgbClr val="FFC000"/>
                </a:solidFill>
              </a:rPr>
              <a:t>Effective Church Planting and missionary works </a:t>
            </a:r>
            <a:endParaRPr lang="en-US" altLang="en-US" sz="4000" dirty="0">
              <a:solidFill>
                <a:srgbClr val="FFC000"/>
              </a:solidFill>
            </a:endParaRPr>
          </a:p>
        </p:txBody>
      </p:sp>
      <p:pic>
        <p:nvPicPr>
          <p:cNvPr id="6" name="Picture 5">
            <a:extLst>
              <a:ext uri="{FF2B5EF4-FFF2-40B4-BE49-F238E27FC236}">
                <a16:creationId xmlns:a16="http://schemas.microsoft.com/office/drawing/2014/main" id="{034B021D-92AF-4F70-B7AD-EF2BBC253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97936"/>
            <a:ext cx="762000" cy="262128"/>
          </a:xfrm>
          <a:prstGeom prst="rect">
            <a:avLst/>
          </a:prstGeom>
        </p:spPr>
      </p:pic>
      <p:pic>
        <p:nvPicPr>
          <p:cNvPr id="7" name="Picture 6">
            <a:extLst>
              <a:ext uri="{FF2B5EF4-FFF2-40B4-BE49-F238E27FC236}">
                <a16:creationId xmlns:a16="http://schemas.microsoft.com/office/drawing/2014/main" id="{05698EA8-9003-4766-AA9C-9642DA71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300" y="1736725"/>
            <a:ext cx="4493400" cy="446531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2984132-2061-4052-8CD9-4E30EDC622CC}"/>
              </a:ext>
            </a:extLst>
          </p:cNvPr>
          <p:cNvSpPr>
            <a:spLocks noGrp="1" noChangeArrowheads="1"/>
          </p:cNvSpPr>
          <p:nvPr>
            <p:ph type="title"/>
          </p:nvPr>
        </p:nvSpPr>
        <p:spPr/>
        <p:txBody>
          <a:bodyPr/>
          <a:lstStyle/>
          <a:p>
            <a:pPr fontAlgn="auto">
              <a:spcAft>
                <a:spcPts val="0"/>
              </a:spcAft>
              <a:defRPr/>
            </a:pPr>
            <a:r>
              <a:rPr lang="en-US" altLang="zh-CN" sz="4000" dirty="0">
                <a:solidFill>
                  <a:srgbClr val="FFC000"/>
                </a:solidFill>
              </a:rPr>
              <a:t>Effective Church Planting and missionary works (I)</a:t>
            </a:r>
            <a:endParaRPr lang="en-US" altLang="en-US" sz="4000" dirty="0">
              <a:solidFill>
                <a:srgbClr val="FFC000"/>
              </a:solidFill>
            </a:endParaRPr>
          </a:p>
        </p:txBody>
      </p:sp>
      <p:sp>
        <p:nvSpPr>
          <p:cNvPr id="18435" name="Rectangle 3">
            <a:extLst>
              <a:ext uri="{FF2B5EF4-FFF2-40B4-BE49-F238E27FC236}">
                <a16:creationId xmlns:a16="http://schemas.microsoft.com/office/drawing/2014/main" id="{ECEF39F1-B153-4289-A0FB-C9CFEEA41F81}"/>
              </a:ext>
            </a:extLst>
          </p:cNvPr>
          <p:cNvSpPr>
            <a:spLocks noGrp="1" noChangeArrowheads="1"/>
          </p:cNvSpPr>
          <p:nvPr>
            <p:ph idx="1"/>
          </p:nvPr>
        </p:nvSpPr>
        <p:spPr/>
        <p:txBody>
          <a:bodyPr/>
          <a:lstStyle/>
          <a:p>
            <a:pPr lvl="1">
              <a:lnSpc>
                <a:spcPct val="100000"/>
              </a:lnSpc>
            </a:pPr>
            <a:r>
              <a:rPr lang="en-US" altLang="zh-CN" sz="2100" dirty="0"/>
              <a:t>Anglo American churches need to have a paradigm shift on missions since God brought internationals to this country that church ought to make them disciples for future missionaries to their homeland</a:t>
            </a:r>
          </a:p>
          <a:p>
            <a:pPr lvl="1">
              <a:lnSpc>
                <a:spcPct val="100000"/>
              </a:lnSpc>
            </a:pPr>
            <a:r>
              <a:rPr lang="en-US" altLang="zh-CN" sz="2100" dirty="0"/>
              <a:t>Train international students under ISM – “International Student Ministry” in the local church to give them vision for their homeland for the gospel, i.e., a call for missions to Hawaii in 1820…</a:t>
            </a:r>
          </a:p>
          <a:p>
            <a:pPr lvl="1">
              <a:lnSpc>
                <a:spcPct val="100000"/>
              </a:lnSpc>
            </a:pPr>
            <a:r>
              <a:rPr lang="en-US" altLang="zh-CN" sz="2100" dirty="0"/>
              <a:t>Individual international student may not “survive” to keep one’s faith at home, i.e., attend a church as a member without impact on church planting</a:t>
            </a:r>
          </a:p>
        </p:txBody>
      </p:sp>
    </p:spTree>
    <p:extLst>
      <p:ext uri="{BB962C8B-B14F-4D97-AF65-F5344CB8AC3E}">
        <p14:creationId xmlns:p14="http://schemas.microsoft.com/office/powerpoint/2010/main" val="26443238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2984132-2061-4052-8CD9-4E30EDC622CC}"/>
              </a:ext>
            </a:extLst>
          </p:cNvPr>
          <p:cNvSpPr>
            <a:spLocks noGrp="1" noChangeArrowheads="1"/>
          </p:cNvSpPr>
          <p:nvPr>
            <p:ph type="title"/>
          </p:nvPr>
        </p:nvSpPr>
        <p:spPr/>
        <p:txBody>
          <a:bodyPr/>
          <a:lstStyle/>
          <a:p>
            <a:pPr fontAlgn="auto">
              <a:spcAft>
                <a:spcPts val="0"/>
              </a:spcAft>
              <a:defRPr/>
            </a:pPr>
            <a:r>
              <a:rPr lang="en-US" altLang="zh-CN" sz="4000" dirty="0">
                <a:solidFill>
                  <a:srgbClr val="FFC000"/>
                </a:solidFill>
              </a:rPr>
              <a:t>Effective Church Planting and missionary works (II)</a:t>
            </a:r>
            <a:endParaRPr lang="en-US" altLang="en-US" sz="4000" dirty="0">
              <a:solidFill>
                <a:srgbClr val="FFC000"/>
              </a:solidFill>
            </a:endParaRPr>
          </a:p>
        </p:txBody>
      </p:sp>
      <p:sp>
        <p:nvSpPr>
          <p:cNvPr id="18435" name="Rectangle 3">
            <a:extLst>
              <a:ext uri="{FF2B5EF4-FFF2-40B4-BE49-F238E27FC236}">
                <a16:creationId xmlns:a16="http://schemas.microsoft.com/office/drawing/2014/main" id="{ECEF39F1-B153-4289-A0FB-C9CFEEA41F81}"/>
              </a:ext>
            </a:extLst>
          </p:cNvPr>
          <p:cNvSpPr>
            <a:spLocks noGrp="1" noChangeArrowheads="1"/>
          </p:cNvSpPr>
          <p:nvPr>
            <p:ph idx="1"/>
          </p:nvPr>
        </p:nvSpPr>
        <p:spPr/>
        <p:txBody>
          <a:bodyPr/>
          <a:lstStyle/>
          <a:p>
            <a:pPr lvl="1">
              <a:lnSpc>
                <a:spcPct val="100000"/>
              </a:lnSpc>
            </a:pPr>
            <a:r>
              <a:rPr lang="en-US" altLang="zh-CN" sz="2100" dirty="0"/>
              <a:t>Organize a conference for international students on “Team Church Planting for Internationals” </a:t>
            </a:r>
          </a:p>
          <a:p>
            <a:pPr lvl="1">
              <a:lnSpc>
                <a:spcPct val="100000"/>
              </a:lnSpc>
            </a:pPr>
            <a:r>
              <a:rPr lang="en-US" altLang="zh-CN" sz="2100" dirty="0"/>
              <a:t>Establish a national organization for international students to plant churches in teams to reproduce churches in the future as bi-vocational ministers</a:t>
            </a:r>
          </a:p>
          <a:p>
            <a:pPr lvl="1">
              <a:lnSpc>
                <a:spcPct val="100000"/>
              </a:lnSpc>
            </a:pPr>
            <a:r>
              <a:rPr lang="en-US" altLang="zh-CN" sz="2100" dirty="0"/>
              <a:t>International students at the seminary to catch vision in teams on CPM, i.e., U.S. seminaries have many international students as next national leaders</a:t>
            </a:r>
          </a:p>
          <a:p>
            <a:pPr lvl="1">
              <a:lnSpc>
                <a:spcPct val="100000"/>
              </a:lnSpc>
            </a:pPr>
            <a:r>
              <a:rPr lang="en-US" altLang="zh-CN" sz="2100" dirty="0"/>
              <a:t>New English-speaking church planting and ministries for internationals in study abroad and for business, i.e., mega-churches in Korea and elsewhere…</a:t>
            </a:r>
            <a:endParaRPr lang="en-US" altLang="en-US" sz="2100" dirty="0"/>
          </a:p>
        </p:txBody>
      </p:sp>
    </p:spTree>
    <p:extLst>
      <p:ext uri="{BB962C8B-B14F-4D97-AF65-F5344CB8AC3E}">
        <p14:creationId xmlns:p14="http://schemas.microsoft.com/office/powerpoint/2010/main" val="8020664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0F9-AED6-4613-B455-C294319702D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Internationals on Church Planting</a:t>
            </a:r>
          </a:p>
        </p:txBody>
      </p:sp>
      <p:sp>
        <p:nvSpPr>
          <p:cNvPr id="9219" name="Content Placeholder 2">
            <a:extLst>
              <a:ext uri="{FF2B5EF4-FFF2-40B4-BE49-F238E27FC236}">
                <a16:creationId xmlns:a16="http://schemas.microsoft.com/office/drawing/2014/main" id="{FC660976-C1A4-48BB-91E2-504A0CD2CB1D}"/>
              </a:ext>
            </a:extLst>
          </p:cNvPr>
          <p:cNvSpPr>
            <a:spLocks noGrp="1" noChangeArrowheads="1"/>
          </p:cNvSpPr>
          <p:nvPr>
            <p:ph idx="1"/>
          </p:nvPr>
        </p:nvSpPr>
        <p:spPr/>
        <p:txBody>
          <a:bodyPr/>
          <a:lstStyle/>
          <a:p>
            <a:pPr lvl="1"/>
            <a:r>
              <a:rPr lang="en-US" altLang="en-US">
                <a:solidFill>
                  <a:schemeClr val="accent1"/>
                </a:solidFill>
              </a:rPr>
              <a:t>International students in the university and research labs</a:t>
            </a:r>
          </a:p>
          <a:p>
            <a:pPr lvl="1"/>
            <a:r>
              <a:rPr lang="en-US" altLang="en-US"/>
              <a:t>International businessmen/women, employees, visiting scholars, and officials</a:t>
            </a:r>
          </a:p>
          <a:p>
            <a:pPr lvl="1"/>
            <a:r>
              <a:rPr lang="en-US" altLang="en-US"/>
              <a:t>Immigrants and their U.S.-born children</a:t>
            </a:r>
          </a:p>
          <a:p>
            <a:pPr lvl="1"/>
            <a:r>
              <a:rPr lang="en-US" altLang="en-US"/>
              <a:t>Cross-cultural understanding and language advantage</a:t>
            </a:r>
          </a:p>
          <a:p>
            <a:pPr lvl="1"/>
            <a:r>
              <a:rPr lang="en-US" altLang="en-US"/>
              <a:t>Effective Church Planting and missionary works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5482-9592-41A9-B1BE-59F40FA4851D}"/>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Questions &amp; Answers</a:t>
            </a:r>
          </a:p>
        </p:txBody>
      </p:sp>
      <p:sp>
        <p:nvSpPr>
          <p:cNvPr id="3" name="Content Placeholder 2">
            <a:extLst>
              <a:ext uri="{FF2B5EF4-FFF2-40B4-BE49-F238E27FC236}">
                <a16:creationId xmlns:a16="http://schemas.microsoft.com/office/drawing/2014/main" id="{0F3EE142-AFCB-4F5C-8FD0-2B0A06BC8834}"/>
              </a:ext>
            </a:extLst>
          </p:cNvPr>
          <p:cNvSpPr>
            <a:spLocks noGrp="1"/>
          </p:cNvSpPr>
          <p:nvPr>
            <p:ph idx="1"/>
          </p:nvPr>
        </p:nvSpPr>
        <p:spPr/>
        <p:txBody>
          <a:bodyPr rtlCol="0">
            <a:normAutofit/>
          </a:bodyPr>
          <a:lstStyle/>
          <a:p>
            <a:pPr marL="0" indent="0" fontAlgn="auto">
              <a:buFont typeface="Wingdings" panose="05000000000000000000" pitchFamily="2" charset="2"/>
              <a:buNone/>
              <a:defRPr/>
            </a:pPr>
            <a:r>
              <a:rPr lang="en-US" dirty="0">
                <a:solidFill>
                  <a:schemeClr val="tx1">
                    <a:lumMod val="75000"/>
                    <a:lumOff val="25000"/>
                  </a:schemeClr>
                </a:solidFill>
                <a:hlinkClick r:id="rId2"/>
              </a:rPr>
              <a:t>www.asianbaptists.org</a:t>
            </a:r>
            <a:endParaRPr lang="en-US" dirty="0">
              <a:solidFill>
                <a:schemeClr val="tx1">
                  <a:lumMod val="75000"/>
                  <a:lumOff val="25000"/>
                </a:schemeClr>
              </a:solidFill>
            </a:endParaRPr>
          </a:p>
          <a:p>
            <a:pPr marL="0" indent="0" fontAlgn="auto">
              <a:buFont typeface="Wingdings" panose="05000000000000000000" pitchFamily="2" charset="2"/>
              <a:buNone/>
              <a:defRPr/>
            </a:pPr>
            <a:r>
              <a:rPr lang="en-US" dirty="0">
                <a:solidFill>
                  <a:schemeClr val="tx1">
                    <a:lumMod val="75000"/>
                    <a:lumOff val="25000"/>
                  </a:schemeClr>
                </a:solidFill>
              </a:rPr>
              <a:t>(617) 877-1930 (cell)</a:t>
            </a:r>
          </a:p>
          <a:p>
            <a:pPr marL="0" indent="0" fontAlgn="auto">
              <a:buFont typeface="Wingdings" panose="05000000000000000000" pitchFamily="2" charset="2"/>
              <a:buNone/>
              <a:defRPr/>
            </a:pPr>
            <a:r>
              <a:rPr lang="en-US" dirty="0">
                <a:solidFill>
                  <a:schemeClr val="tx1">
                    <a:lumMod val="75000"/>
                    <a:lumOff val="25000"/>
                  </a:schemeClr>
                </a:solidFill>
                <a:hlinkClick r:id="rId3"/>
              </a:rPr>
              <a:t>pkim@sbc.net</a:t>
            </a:r>
            <a:endParaRPr lang="en-US" dirty="0">
              <a:solidFill>
                <a:schemeClr val="tx1">
                  <a:lumMod val="75000"/>
                  <a:lumOff val="25000"/>
                </a:schemeClr>
              </a:solidFill>
            </a:endParaRPr>
          </a:p>
          <a:p>
            <a:pPr marL="91440" indent="-91440" fontAlgn="auto">
              <a:defRPr/>
            </a:pPr>
            <a:endParaRPr lang="en-US" dirty="0">
              <a:solidFill>
                <a:schemeClr val="tx1">
                  <a:lumMod val="75000"/>
                  <a:lumOff val="25000"/>
                </a:schemeClr>
              </a:solidFill>
            </a:endParaRPr>
          </a:p>
        </p:txBody>
      </p:sp>
      <p:pic>
        <p:nvPicPr>
          <p:cNvPr id="19460" name="Picture 3">
            <a:extLst>
              <a:ext uri="{FF2B5EF4-FFF2-40B4-BE49-F238E27FC236}">
                <a16:creationId xmlns:a16="http://schemas.microsoft.com/office/drawing/2014/main" id="{322867FA-C237-4EC4-9A40-D3AB84E74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34" t="41899" r="48685" b="44431"/>
          <a:stretch>
            <a:fillRect/>
          </a:stretch>
        </p:blipFill>
        <p:spPr bwMode="auto">
          <a:xfrm>
            <a:off x="777875" y="3857625"/>
            <a:ext cx="53133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DAE68F4-8519-4EFE-9E19-4B63E40DA8C9}"/>
              </a:ext>
            </a:extLst>
          </p:cNvPr>
          <p:cNvSpPr>
            <a:spLocks noGrp="1" noChangeArrowheads="1"/>
          </p:cNvSpPr>
          <p:nvPr>
            <p:ph type="title"/>
          </p:nvPr>
        </p:nvSpPr>
        <p:spPr/>
        <p:txBody>
          <a:bodyPr/>
          <a:lstStyle/>
          <a:p>
            <a:pPr fontAlgn="auto">
              <a:spcAft>
                <a:spcPts val="0"/>
              </a:spcAft>
              <a:defRPr/>
            </a:pPr>
            <a:r>
              <a:rPr lang="en-US" altLang="zh-CN" sz="4000" dirty="0">
                <a:solidFill>
                  <a:schemeClr val="accent1"/>
                </a:solidFill>
              </a:rPr>
              <a:t>International students in the university and research labs</a:t>
            </a:r>
            <a:endParaRPr lang="en-US" altLang="en-US" sz="4000" dirty="0">
              <a:solidFill>
                <a:schemeClr val="accent1"/>
              </a:solidFill>
            </a:endParaRPr>
          </a:p>
        </p:txBody>
      </p:sp>
      <p:pic>
        <p:nvPicPr>
          <p:cNvPr id="5" name="Content Placeholder 4">
            <a:extLst>
              <a:ext uri="{FF2B5EF4-FFF2-40B4-BE49-F238E27FC236}">
                <a16:creationId xmlns:a16="http://schemas.microsoft.com/office/drawing/2014/main" id="{84EA7B7D-BEBE-4FF0-A5DE-E8D69F425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713" y="1846263"/>
            <a:ext cx="6495024" cy="4022725"/>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DAE68F4-8519-4EFE-9E19-4B63E40DA8C9}"/>
              </a:ext>
            </a:extLst>
          </p:cNvPr>
          <p:cNvSpPr>
            <a:spLocks noGrp="1" noChangeArrowheads="1"/>
          </p:cNvSpPr>
          <p:nvPr>
            <p:ph type="title"/>
          </p:nvPr>
        </p:nvSpPr>
        <p:spPr/>
        <p:txBody>
          <a:bodyPr/>
          <a:lstStyle/>
          <a:p>
            <a:pPr fontAlgn="auto">
              <a:spcAft>
                <a:spcPts val="0"/>
              </a:spcAft>
              <a:defRPr/>
            </a:pPr>
            <a:r>
              <a:rPr lang="en-US" altLang="zh-CN" sz="4000" dirty="0">
                <a:solidFill>
                  <a:schemeClr val="accent1"/>
                </a:solidFill>
              </a:rPr>
              <a:t>International students in the university and research labs (I)</a:t>
            </a:r>
            <a:endParaRPr lang="en-US" altLang="en-US" sz="4000" dirty="0">
              <a:solidFill>
                <a:schemeClr val="accent1"/>
              </a:solidFill>
            </a:endParaRPr>
          </a:p>
        </p:txBody>
      </p:sp>
      <p:sp>
        <p:nvSpPr>
          <p:cNvPr id="10243" name="Rectangle 3">
            <a:extLst>
              <a:ext uri="{FF2B5EF4-FFF2-40B4-BE49-F238E27FC236}">
                <a16:creationId xmlns:a16="http://schemas.microsoft.com/office/drawing/2014/main" id="{702FFEE5-9F0E-4357-AE7F-4ED8414D288F}"/>
              </a:ext>
            </a:extLst>
          </p:cNvPr>
          <p:cNvSpPr>
            <a:spLocks noGrp="1" noChangeArrowheads="1"/>
          </p:cNvSpPr>
          <p:nvPr>
            <p:ph idx="1"/>
          </p:nvPr>
        </p:nvSpPr>
        <p:spPr/>
        <p:txBody>
          <a:bodyPr/>
          <a:lstStyle/>
          <a:p>
            <a:pPr lvl="1">
              <a:lnSpc>
                <a:spcPct val="80000"/>
              </a:lnSpc>
            </a:pPr>
            <a:r>
              <a:rPr lang="en-US" altLang="zh-CN" sz="2800" dirty="0"/>
              <a:t>Estimate of 700,000 students and their families in the U.S.</a:t>
            </a:r>
          </a:p>
          <a:p>
            <a:pPr lvl="1">
              <a:lnSpc>
                <a:spcPct val="80000"/>
              </a:lnSpc>
            </a:pPr>
            <a:r>
              <a:rPr lang="en-US" altLang="zh-CN" sz="2800" dirty="0"/>
              <a:t>Receive American education and to return to their homelands </a:t>
            </a:r>
          </a:p>
          <a:p>
            <a:pPr lvl="1">
              <a:lnSpc>
                <a:spcPct val="80000"/>
              </a:lnSpc>
            </a:pPr>
            <a:r>
              <a:rPr lang="en-US" altLang="zh-CN" sz="2800" dirty="0"/>
              <a:t>Maintain their cultures, religions, and native languages to associate among them, i.e., native grocery stores, restaurants, clubs, ethnic churches…</a:t>
            </a:r>
          </a:p>
          <a:p>
            <a:pPr lvl="1">
              <a:lnSpc>
                <a:spcPct val="80000"/>
              </a:lnSpc>
            </a:pPr>
            <a:r>
              <a:rPr lang="en-US" altLang="zh-CN" sz="2800" dirty="0"/>
              <a:t>Loneness, confused, isolated, and lost </a:t>
            </a:r>
          </a:p>
          <a:p>
            <a:pPr lvl="1">
              <a:lnSpc>
                <a:spcPct val="80000"/>
              </a:lnSpc>
            </a:pPr>
            <a:r>
              <a:rPr lang="en-US" altLang="zh-CN" sz="2800" dirty="0"/>
              <a:t>Study in America, but hardly ever to be invited to American homes or never been to American homes</a:t>
            </a:r>
          </a:p>
        </p:txBody>
      </p:sp>
    </p:spTree>
    <p:extLst>
      <p:ext uri="{BB962C8B-B14F-4D97-AF65-F5344CB8AC3E}">
        <p14:creationId xmlns:p14="http://schemas.microsoft.com/office/powerpoint/2010/main" val="16657641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DAE68F4-8519-4EFE-9E19-4B63E40DA8C9}"/>
              </a:ext>
            </a:extLst>
          </p:cNvPr>
          <p:cNvSpPr>
            <a:spLocks noGrp="1" noChangeArrowheads="1"/>
          </p:cNvSpPr>
          <p:nvPr>
            <p:ph type="title"/>
          </p:nvPr>
        </p:nvSpPr>
        <p:spPr/>
        <p:txBody>
          <a:bodyPr/>
          <a:lstStyle/>
          <a:p>
            <a:pPr fontAlgn="auto">
              <a:spcAft>
                <a:spcPts val="0"/>
              </a:spcAft>
              <a:defRPr/>
            </a:pPr>
            <a:r>
              <a:rPr lang="en-US" altLang="zh-CN" sz="4000" dirty="0">
                <a:solidFill>
                  <a:schemeClr val="accent1"/>
                </a:solidFill>
              </a:rPr>
              <a:t>International students in the university and research labs (II)</a:t>
            </a:r>
            <a:endParaRPr lang="en-US" altLang="en-US" sz="4000" dirty="0">
              <a:solidFill>
                <a:schemeClr val="accent1"/>
              </a:solidFill>
            </a:endParaRPr>
          </a:p>
        </p:txBody>
      </p:sp>
      <p:sp>
        <p:nvSpPr>
          <p:cNvPr id="10243" name="Rectangle 3">
            <a:extLst>
              <a:ext uri="{FF2B5EF4-FFF2-40B4-BE49-F238E27FC236}">
                <a16:creationId xmlns:a16="http://schemas.microsoft.com/office/drawing/2014/main" id="{702FFEE5-9F0E-4357-AE7F-4ED8414D288F}"/>
              </a:ext>
            </a:extLst>
          </p:cNvPr>
          <p:cNvSpPr>
            <a:spLocks noGrp="1" noChangeArrowheads="1"/>
          </p:cNvSpPr>
          <p:nvPr>
            <p:ph idx="1"/>
          </p:nvPr>
        </p:nvSpPr>
        <p:spPr/>
        <p:txBody>
          <a:bodyPr/>
          <a:lstStyle/>
          <a:p>
            <a:pPr lvl="1">
              <a:lnSpc>
                <a:spcPct val="80000"/>
              </a:lnSpc>
            </a:pPr>
            <a:r>
              <a:rPr lang="en-US" altLang="zh-CN" sz="2400" dirty="0"/>
              <a:t>Affluent in English language if they came to study in high school years or need to improve in spoken language, however they communicate in English as the bi-lingual persons</a:t>
            </a:r>
          </a:p>
          <a:p>
            <a:pPr lvl="1">
              <a:lnSpc>
                <a:spcPct val="80000"/>
              </a:lnSpc>
            </a:pPr>
            <a:r>
              <a:rPr lang="en-US" altLang="zh-CN" sz="2400" dirty="0"/>
              <a:t>Financially poor if they came on scholarship, where their spouse ought to work to earn for living</a:t>
            </a:r>
          </a:p>
          <a:p>
            <a:pPr lvl="1">
              <a:lnSpc>
                <a:spcPct val="80000"/>
              </a:lnSpc>
            </a:pPr>
            <a:r>
              <a:rPr lang="en-US" altLang="zh-CN" sz="2400" dirty="0"/>
              <a:t>Wealthy and prominent parents send their children to the U.S. to study abroad</a:t>
            </a:r>
          </a:p>
          <a:p>
            <a:pPr lvl="1">
              <a:lnSpc>
                <a:spcPct val="80000"/>
              </a:lnSpc>
            </a:pPr>
            <a:r>
              <a:rPr lang="en-US" altLang="zh-CN" sz="2400" dirty="0"/>
              <a:t>With the high educational degrees and professional training many of them may become professors, professionals, government officials... with high income and respect in their homelands</a:t>
            </a:r>
            <a:endParaRPr lang="en-US" altLang="en-US" sz="2400" dirty="0"/>
          </a:p>
        </p:txBody>
      </p:sp>
    </p:spTree>
    <p:extLst>
      <p:ext uri="{BB962C8B-B14F-4D97-AF65-F5344CB8AC3E}">
        <p14:creationId xmlns:p14="http://schemas.microsoft.com/office/powerpoint/2010/main" val="8896489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0F9-AED6-4613-B455-C294319702D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Internationals on Church Planting</a:t>
            </a:r>
          </a:p>
        </p:txBody>
      </p:sp>
      <p:sp>
        <p:nvSpPr>
          <p:cNvPr id="3" name="Content Placeholder 2">
            <a:extLst>
              <a:ext uri="{FF2B5EF4-FFF2-40B4-BE49-F238E27FC236}">
                <a16:creationId xmlns:a16="http://schemas.microsoft.com/office/drawing/2014/main" id="{7C7B4965-D620-425E-83DC-84069A6896BF}"/>
              </a:ext>
            </a:extLst>
          </p:cNvPr>
          <p:cNvSpPr>
            <a:spLocks noGrp="1"/>
          </p:cNvSpPr>
          <p:nvPr>
            <p:ph idx="1"/>
          </p:nvPr>
        </p:nvSpPr>
        <p:spPr/>
        <p:txBody>
          <a:bodyPr rtlCol="0">
            <a:normAutofit/>
          </a:bodyPr>
          <a:lstStyle/>
          <a:p>
            <a:pPr marL="384048" lvl="1" indent="-182880" fontAlgn="auto">
              <a:defRPr/>
            </a:pPr>
            <a:r>
              <a:rPr lang="en-US" dirty="0">
                <a:solidFill>
                  <a:schemeClr val="tx1">
                    <a:lumMod val="75000"/>
                    <a:lumOff val="25000"/>
                  </a:schemeClr>
                </a:solidFill>
              </a:rPr>
              <a:t>International students in the university and research labs</a:t>
            </a:r>
          </a:p>
          <a:p>
            <a:pPr marL="384048" lvl="1" indent="-182880" fontAlgn="auto">
              <a:defRPr/>
            </a:pPr>
            <a:r>
              <a:rPr lang="en-US" dirty="0">
                <a:solidFill>
                  <a:schemeClr val="accent6"/>
                </a:solidFill>
              </a:rPr>
              <a:t>International businessmen/women, employees, visiting scholars, and officials</a:t>
            </a:r>
          </a:p>
          <a:p>
            <a:pPr marL="384048" lvl="1" indent="-182880" fontAlgn="auto">
              <a:defRPr/>
            </a:pPr>
            <a:r>
              <a:rPr lang="en-US" dirty="0">
                <a:solidFill>
                  <a:schemeClr val="tx1">
                    <a:lumMod val="75000"/>
                    <a:lumOff val="25000"/>
                  </a:schemeClr>
                </a:solidFill>
              </a:rPr>
              <a:t>Immigrants and their U.S.-born children</a:t>
            </a:r>
          </a:p>
          <a:p>
            <a:pPr marL="384048" lvl="1" indent="-182880" fontAlgn="auto">
              <a:defRPr/>
            </a:pPr>
            <a:r>
              <a:rPr lang="en-US" dirty="0">
                <a:solidFill>
                  <a:schemeClr val="tx1">
                    <a:lumMod val="75000"/>
                    <a:lumOff val="25000"/>
                  </a:schemeClr>
                </a:solidFill>
              </a:rPr>
              <a:t>Cross-cultural understanding and language advantage</a:t>
            </a:r>
          </a:p>
          <a:p>
            <a:pPr marL="384048" lvl="1" indent="-182880" fontAlgn="auto">
              <a:defRPr/>
            </a:pPr>
            <a:r>
              <a:rPr lang="en-US" dirty="0">
                <a:solidFill>
                  <a:schemeClr val="tx1">
                    <a:lumMod val="75000"/>
                    <a:lumOff val="25000"/>
                  </a:schemeClr>
                </a:solidFill>
              </a:rPr>
              <a:t>Effective Church Planting and missionary works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D5E7BA-41D4-4321-9957-7B7EDDA349CC}"/>
              </a:ext>
            </a:extLst>
          </p:cNvPr>
          <p:cNvSpPr>
            <a:spLocks noGrp="1" noChangeArrowheads="1"/>
          </p:cNvSpPr>
          <p:nvPr>
            <p:ph type="title"/>
          </p:nvPr>
        </p:nvSpPr>
        <p:spPr/>
        <p:txBody>
          <a:bodyPr>
            <a:normAutofit fontScale="90000"/>
          </a:bodyPr>
          <a:lstStyle/>
          <a:p>
            <a:pPr fontAlgn="auto">
              <a:spcAft>
                <a:spcPts val="0"/>
              </a:spcAft>
              <a:defRPr/>
            </a:pPr>
            <a:r>
              <a:rPr lang="en-US" altLang="zh-CN" sz="4000" dirty="0">
                <a:solidFill>
                  <a:schemeClr val="accent6"/>
                </a:solidFill>
              </a:rPr>
              <a:t>International businessmen/women, employees, visiting scholars, and officials</a:t>
            </a:r>
            <a:endParaRPr lang="en-US" altLang="en-US" sz="4000" dirty="0">
              <a:solidFill>
                <a:schemeClr val="accent6"/>
              </a:solidFill>
            </a:endParaRPr>
          </a:p>
        </p:txBody>
      </p:sp>
      <p:pic>
        <p:nvPicPr>
          <p:cNvPr id="5" name="Content Placeholder 4">
            <a:extLst>
              <a:ext uri="{FF2B5EF4-FFF2-40B4-BE49-F238E27FC236}">
                <a16:creationId xmlns:a16="http://schemas.microsoft.com/office/drawing/2014/main" id="{BF9FE9EE-5D5E-41FC-BF59-4BB2FB1A5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901" y="1846263"/>
            <a:ext cx="5038647" cy="4022725"/>
          </a:xfrm>
        </p:spPr>
      </p:pic>
    </p:spTree>
    <p:extLst>
      <p:ext uri="{BB962C8B-B14F-4D97-AF65-F5344CB8AC3E}">
        <p14:creationId xmlns:p14="http://schemas.microsoft.com/office/powerpoint/2010/main" val="29023819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3D5E7BA-41D4-4321-9957-7B7EDDA349CC}"/>
              </a:ext>
            </a:extLst>
          </p:cNvPr>
          <p:cNvSpPr>
            <a:spLocks noGrp="1" noChangeArrowheads="1"/>
          </p:cNvSpPr>
          <p:nvPr>
            <p:ph type="title"/>
          </p:nvPr>
        </p:nvSpPr>
        <p:spPr/>
        <p:txBody>
          <a:bodyPr>
            <a:normAutofit fontScale="90000"/>
          </a:bodyPr>
          <a:lstStyle/>
          <a:p>
            <a:pPr fontAlgn="auto">
              <a:spcAft>
                <a:spcPts val="0"/>
              </a:spcAft>
              <a:defRPr/>
            </a:pPr>
            <a:r>
              <a:rPr lang="en-US" altLang="zh-CN" sz="4000" dirty="0">
                <a:solidFill>
                  <a:schemeClr val="accent6"/>
                </a:solidFill>
              </a:rPr>
              <a:t>International businessmen/women, employees, visiting scholars, and officials</a:t>
            </a:r>
            <a:endParaRPr lang="en-US" altLang="en-US" sz="4000" dirty="0">
              <a:solidFill>
                <a:schemeClr val="accent6"/>
              </a:solidFill>
            </a:endParaRPr>
          </a:p>
        </p:txBody>
      </p:sp>
      <p:sp>
        <p:nvSpPr>
          <p:cNvPr id="7171" name="Rectangle 3">
            <a:extLst>
              <a:ext uri="{FF2B5EF4-FFF2-40B4-BE49-F238E27FC236}">
                <a16:creationId xmlns:a16="http://schemas.microsoft.com/office/drawing/2014/main" id="{9487ADF9-2BF5-4138-859D-69A3BB3B850E}"/>
              </a:ext>
            </a:extLst>
          </p:cNvPr>
          <p:cNvSpPr>
            <a:spLocks noGrp="1" noChangeArrowheads="1"/>
          </p:cNvSpPr>
          <p:nvPr>
            <p:ph idx="1"/>
          </p:nvPr>
        </p:nvSpPr>
        <p:spPr/>
        <p:txBody>
          <a:bodyPr rtlCol="0">
            <a:normAutofit lnSpcReduction="10000"/>
          </a:bodyPr>
          <a:lstStyle/>
          <a:p>
            <a:pPr marL="384048" lvl="1" indent="-182880" fontAlgn="auto">
              <a:defRPr/>
            </a:pPr>
            <a:r>
              <a:rPr lang="en-US" altLang="zh-CN" sz="2000" dirty="0">
                <a:solidFill>
                  <a:schemeClr val="tx1">
                    <a:lumMod val="75000"/>
                    <a:lumOff val="25000"/>
                  </a:schemeClr>
                </a:solidFill>
              </a:rPr>
              <a:t>Establish business and trade between two countries for profit making ventures </a:t>
            </a:r>
          </a:p>
          <a:p>
            <a:pPr marL="384048" lvl="1" indent="-182880" fontAlgn="auto">
              <a:defRPr/>
            </a:pPr>
            <a:r>
              <a:rPr lang="en-US" altLang="zh-CN" sz="2000" dirty="0">
                <a:solidFill>
                  <a:schemeClr val="tx1">
                    <a:lumMod val="75000"/>
                    <a:lumOff val="25000"/>
                  </a:schemeClr>
                </a:solidFill>
              </a:rPr>
              <a:t>Raise their families and send their children in private schools and colleges</a:t>
            </a:r>
          </a:p>
          <a:p>
            <a:pPr marL="384048" lvl="1" indent="-182880" fontAlgn="auto">
              <a:defRPr/>
            </a:pPr>
            <a:r>
              <a:rPr lang="en-US" altLang="zh-CN" sz="2000" dirty="0">
                <a:solidFill>
                  <a:schemeClr val="tx1">
                    <a:lumMod val="75000"/>
                    <a:lumOff val="25000"/>
                  </a:schemeClr>
                </a:solidFill>
              </a:rPr>
              <a:t>Associate with languages churches and involved in the community life </a:t>
            </a:r>
          </a:p>
          <a:p>
            <a:pPr marL="384048" lvl="1" indent="-182880" fontAlgn="auto">
              <a:defRPr/>
            </a:pPr>
            <a:r>
              <a:rPr lang="en-US" altLang="zh-CN" sz="2000" dirty="0">
                <a:solidFill>
                  <a:schemeClr val="tx1">
                    <a:lumMod val="75000"/>
                    <a:lumOff val="25000"/>
                  </a:schemeClr>
                </a:solidFill>
              </a:rPr>
              <a:t>Facing cultural and language barriers</a:t>
            </a:r>
          </a:p>
          <a:p>
            <a:pPr marL="384048" lvl="1" indent="-182880" fontAlgn="auto">
              <a:defRPr/>
            </a:pPr>
            <a:r>
              <a:rPr lang="en-US" altLang="zh-CN" sz="2000" dirty="0">
                <a:solidFill>
                  <a:schemeClr val="tx1">
                    <a:lumMod val="75000"/>
                    <a:lumOff val="25000"/>
                  </a:schemeClr>
                </a:solidFill>
              </a:rPr>
              <a:t>Choose to live in the city, i.e., Chinatown, Korea town, Japan town, and other ethnic community </a:t>
            </a:r>
          </a:p>
          <a:p>
            <a:pPr marL="384048" lvl="1" indent="-182880" fontAlgn="auto">
              <a:defRPr/>
            </a:pPr>
            <a:r>
              <a:rPr lang="en-US" altLang="zh-CN" sz="2000" dirty="0">
                <a:solidFill>
                  <a:schemeClr val="tx1">
                    <a:lumMod val="75000"/>
                    <a:lumOff val="25000"/>
                  </a:schemeClr>
                </a:solidFill>
              </a:rPr>
              <a:t>Visiting scholars are in the university during the sabbatical year to study, to teach, or for research</a:t>
            </a:r>
          </a:p>
          <a:p>
            <a:pPr marL="384048" lvl="1" indent="-182880" fontAlgn="auto">
              <a:defRPr/>
            </a:pPr>
            <a:r>
              <a:rPr lang="en-US" altLang="zh-CN" sz="2000" dirty="0">
                <a:solidFill>
                  <a:schemeClr val="tx1">
                    <a:lumMod val="75000"/>
                    <a:lumOff val="25000"/>
                  </a:schemeClr>
                </a:solidFill>
              </a:rPr>
              <a:t>Government officials serve their countries as diplomats in consulate and embassy</a:t>
            </a:r>
            <a:endParaRPr lang="en-US" altLang="en-US" sz="2000" dirty="0">
              <a:solidFill>
                <a:schemeClr val="tx1">
                  <a:lumMod val="75000"/>
                  <a:lumOff val="25000"/>
                </a:schemeClr>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90F9-AED6-4613-B455-C294319702DA}"/>
              </a:ext>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Internationals on Church Planting</a:t>
            </a:r>
          </a:p>
        </p:txBody>
      </p:sp>
      <p:sp>
        <p:nvSpPr>
          <p:cNvPr id="13315" name="Content Placeholder 2">
            <a:extLst>
              <a:ext uri="{FF2B5EF4-FFF2-40B4-BE49-F238E27FC236}">
                <a16:creationId xmlns:a16="http://schemas.microsoft.com/office/drawing/2014/main" id="{11B0ECAE-9349-4858-BADE-1F287954EB2C}"/>
              </a:ext>
            </a:extLst>
          </p:cNvPr>
          <p:cNvSpPr>
            <a:spLocks noGrp="1" noChangeArrowheads="1"/>
          </p:cNvSpPr>
          <p:nvPr>
            <p:ph idx="1"/>
          </p:nvPr>
        </p:nvSpPr>
        <p:spPr/>
        <p:txBody>
          <a:bodyPr/>
          <a:lstStyle/>
          <a:p>
            <a:pPr lvl="1"/>
            <a:r>
              <a:rPr lang="en-US" altLang="en-US"/>
              <a:t>International students in the university and research labs</a:t>
            </a:r>
          </a:p>
          <a:p>
            <a:pPr lvl="1"/>
            <a:r>
              <a:rPr lang="en-US" altLang="en-US"/>
              <a:t>International businessmen/women, employees, visiting scholars, and officials</a:t>
            </a:r>
          </a:p>
          <a:p>
            <a:pPr lvl="1"/>
            <a:r>
              <a:rPr lang="en-US" altLang="en-US">
                <a:solidFill>
                  <a:srgbClr val="00B0F0"/>
                </a:solidFill>
              </a:rPr>
              <a:t>Immigrants and their U.S.-born children</a:t>
            </a:r>
          </a:p>
          <a:p>
            <a:pPr lvl="1"/>
            <a:r>
              <a:rPr lang="en-US" altLang="en-US"/>
              <a:t>Cross-cultural understanding and language advantage</a:t>
            </a:r>
          </a:p>
          <a:p>
            <a:pPr lvl="1"/>
            <a:r>
              <a:rPr lang="en-US" altLang="en-US"/>
              <a:t>Effective Church Planting and missionary works </a:t>
            </a:r>
          </a:p>
        </p:txBody>
      </p:sp>
    </p:spTree>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178</TotalTime>
  <Words>1167</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Arial</vt:lpstr>
      <vt:lpstr>Calibri Light</vt:lpstr>
      <vt:lpstr>宋体</vt:lpstr>
      <vt:lpstr>Wingdings</vt:lpstr>
      <vt:lpstr>Retrospect</vt:lpstr>
      <vt:lpstr>Cultural Models of Church Planting Team Models and University Contexts</vt:lpstr>
      <vt:lpstr>Internationals on Church Planting</vt:lpstr>
      <vt:lpstr>International students in the university and research labs</vt:lpstr>
      <vt:lpstr>International students in the university and research labs (I)</vt:lpstr>
      <vt:lpstr>International students in the university and research labs (II)</vt:lpstr>
      <vt:lpstr>Internationals on Church Planting</vt:lpstr>
      <vt:lpstr>International businessmen/women, employees, visiting scholars, and officials</vt:lpstr>
      <vt:lpstr>International businessmen/women, employees, visiting scholars, and officials</vt:lpstr>
      <vt:lpstr>Internationals on Church Planting</vt:lpstr>
      <vt:lpstr>Immigrants and their U.S.-born children</vt:lpstr>
      <vt:lpstr>Immigrants and their U.S.-born children</vt:lpstr>
      <vt:lpstr>Internationals on Church Planting</vt:lpstr>
      <vt:lpstr>Cross-cultural understanding and language advantage</vt:lpstr>
      <vt:lpstr>Cross-cultural understanding and language advantage (I)</vt:lpstr>
      <vt:lpstr>Cross-cultural understanding and language advantage (II)</vt:lpstr>
      <vt:lpstr>Internationals on Church Planting</vt:lpstr>
      <vt:lpstr>Effective Church Planting and missionary works </vt:lpstr>
      <vt:lpstr>Effective Church Planting and missionary works (I)</vt:lpstr>
      <vt:lpstr>Effective Church Planting and missionary works (II)</vt:lpstr>
      <vt:lpstr>Questions &amp; Answers</vt:lpstr>
    </vt:vector>
  </TitlesOfParts>
  <Company>Berkland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PLANTING AND GROWTH  </dc:title>
  <dc:creator>Paul Kim</dc:creator>
  <cp:lastModifiedBy>Paul Kim</cp:lastModifiedBy>
  <cp:revision>33</cp:revision>
  <cp:lastPrinted>1601-01-01T00:00:00Z</cp:lastPrinted>
  <dcterms:created xsi:type="dcterms:W3CDTF">2003-04-07T15:56:37Z</dcterms:created>
  <dcterms:modified xsi:type="dcterms:W3CDTF">2017-12-06T01:20:31Z</dcterms:modified>
</cp:coreProperties>
</file>