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5" r:id="rId8"/>
    <p:sldId id="274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365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1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24504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2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5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339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124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96C90D6-80D1-4C74-85C2-79D63AE77FC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58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kim@sbc.net" TargetMode="External"/><Relationship Id="rId2" Type="http://schemas.openxmlformats.org/officeDocument/2006/relationships/hyperlink" Target="http://www.bcn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Church Planter in Pastoral Journey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Dr. Paul Kim</a:t>
            </a:r>
          </a:p>
          <a:p>
            <a:r>
              <a:rPr lang="en-US" dirty="0"/>
              <a:t>BCNE Asian-American Church Planting Liaison</a:t>
            </a:r>
          </a:p>
          <a:p>
            <a:r>
              <a:rPr lang="en-US" dirty="0"/>
              <a:t>Executive Committee, SBC </a:t>
            </a:r>
          </a:p>
        </p:txBody>
      </p:sp>
    </p:spTree>
    <p:extLst>
      <p:ext uri="{BB962C8B-B14F-4D97-AF65-F5344CB8AC3E}">
        <p14:creationId xmlns:p14="http://schemas.microsoft.com/office/powerpoint/2010/main" val="76031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Calling </a:t>
            </a:r>
          </a:p>
          <a:p>
            <a:r>
              <a:rPr lang="en-US" sz="2800" dirty="0"/>
              <a:t>Conviction </a:t>
            </a:r>
          </a:p>
          <a:p>
            <a:r>
              <a:rPr lang="en-US" sz="2800" dirty="0"/>
              <a:t>Challenge </a:t>
            </a:r>
          </a:p>
          <a:p>
            <a:r>
              <a:rPr lang="en-US" sz="2800" dirty="0"/>
              <a:t>Confirmation</a:t>
            </a:r>
          </a:p>
          <a:p>
            <a:r>
              <a:rPr lang="en-US" sz="2800" dirty="0"/>
              <a:t>Continuation </a:t>
            </a:r>
          </a:p>
        </p:txBody>
      </p:sp>
    </p:spTree>
    <p:extLst>
      <p:ext uri="{BB962C8B-B14F-4D97-AF65-F5344CB8AC3E}">
        <p14:creationId xmlns:p14="http://schemas.microsoft.com/office/powerpoint/2010/main" val="423933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E9412"/>
                </a:solidFill>
              </a:rPr>
              <a:t>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1069"/>
            <a:ext cx="9601200" cy="4346331"/>
          </a:xfrm>
        </p:spPr>
        <p:txBody>
          <a:bodyPr>
            <a:noAutofit/>
          </a:bodyPr>
          <a:lstStyle/>
          <a:p>
            <a:r>
              <a:rPr lang="en-US" sz="2800" b="1" dirty="0"/>
              <a:t>Time of Calling </a:t>
            </a:r>
            <a:r>
              <a:rPr lang="en-US" sz="2800" dirty="0"/>
              <a:t>-God's Plan to be fulfilled in the generation (Esther, Daniel, Prophets...)</a:t>
            </a:r>
          </a:p>
          <a:p>
            <a:r>
              <a:rPr lang="en-US" sz="2800" b="1" dirty="0"/>
              <a:t>Purpose of Calling </a:t>
            </a:r>
            <a:r>
              <a:rPr lang="en-US" sz="2800" dirty="0"/>
              <a:t>- God's warning for repentance from coming judgment (Flood, Slavery, Exile, Destruction of a nation) </a:t>
            </a:r>
          </a:p>
          <a:p>
            <a:r>
              <a:rPr lang="en-US" sz="2800" b="1" dirty="0"/>
              <a:t>Task for Calling</a:t>
            </a:r>
            <a:r>
              <a:rPr lang="en-US" sz="2800" dirty="0"/>
              <a:t> - Noah, Abraham, Moses, Samuel, David, Prophets, Pastors, Missionaries, and Christian vocations in the ministry</a:t>
            </a:r>
          </a:p>
          <a:p>
            <a:r>
              <a:rPr lang="en-US" sz="2800" b="1" dirty="0"/>
              <a:t>Cost of Calling </a:t>
            </a:r>
            <a:r>
              <a:rPr lang="en-US" sz="2800" dirty="0"/>
              <a:t>- (Acts 9:15; Hebrews 11) </a:t>
            </a:r>
          </a:p>
          <a:p>
            <a:r>
              <a:rPr lang="en-US" sz="2800" b="1" dirty="0"/>
              <a:t>Reward of Calling </a:t>
            </a:r>
            <a:r>
              <a:rPr lang="en-US" sz="2800" dirty="0"/>
              <a:t>- (2 Timothy 4:7-8; 1 Peter 5:1-4)</a:t>
            </a:r>
          </a:p>
        </p:txBody>
      </p:sp>
    </p:spTree>
    <p:extLst>
      <p:ext uri="{BB962C8B-B14F-4D97-AF65-F5344CB8AC3E}">
        <p14:creationId xmlns:p14="http://schemas.microsoft.com/office/powerpoint/2010/main" val="289753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A346"/>
                </a:solidFill>
              </a:rPr>
              <a:t>Conviction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God's Plan </a:t>
            </a:r>
            <a:r>
              <a:rPr lang="en-US" sz="3000" dirty="0"/>
              <a:t>- To be carried whatever </a:t>
            </a:r>
            <a:br>
              <a:rPr lang="en-US" sz="3000" dirty="0"/>
            </a:br>
            <a:r>
              <a:rPr lang="en-US" sz="3000" dirty="0"/>
              <a:t>it costs through the church planter</a:t>
            </a:r>
          </a:p>
          <a:p>
            <a:r>
              <a:rPr lang="en-US" sz="3000" b="1" dirty="0"/>
              <a:t>God's Will</a:t>
            </a:r>
            <a:r>
              <a:rPr lang="en-US" sz="3000" dirty="0"/>
              <a:t> - To be done faithfully </a:t>
            </a:r>
            <a:br>
              <a:rPr lang="en-US" sz="3000" dirty="0"/>
            </a:br>
            <a:r>
              <a:rPr lang="en-US" sz="3000" dirty="0"/>
              <a:t>through the church planter</a:t>
            </a:r>
          </a:p>
          <a:p>
            <a:r>
              <a:rPr lang="en-US" sz="3000" b="1" dirty="0"/>
              <a:t>God's Salvation </a:t>
            </a:r>
            <a:r>
              <a:rPr lang="en-US" sz="3000" dirty="0"/>
              <a:t>- To reach the lost </a:t>
            </a:r>
            <a:br>
              <a:rPr lang="en-US" sz="3000" dirty="0"/>
            </a:br>
            <a:r>
              <a:rPr lang="en-US" sz="3000" dirty="0"/>
              <a:t>through the church planter</a:t>
            </a:r>
          </a:p>
        </p:txBody>
      </p:sp>
      <p:pic>
        <p:nvPicPr>
          <p:cNvPr id="4" name="Picture 3" descr="HeLLo GoD, MaY i SPeaK To My SoN, PLeASe?: Call 54 : ASHTON KUTCH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678" y="2171700"/>
            <a:ext cx="34956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5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154665" cy="3581400"/>
          </a:xfrm>
        </p:spPr>
        <p:txBody>
          <a:bodyPr>
            <a:normAutofit/>
          </a:bodyPr>
          <a:lstStyle/>
          <a:p>
            <a:r>
              <a:rPr lang="en-US" sz="3000" dirty="0"/>
              <a:t>Financial Challenge </a:t>
            </a:r>
          </a:p>
          <a:p>
            <a:r>
              <a:rPr lang="en-US" sz="3000" dirty="0"/>
              <a:t>Emotional Challenge </a:t>
            </a:r>
          </a:p>
          <a:p>
            <a:r>
              <a:rPr lang="en-US" sz="3000" dirty="0"/>
              <a:t>Leadership Challenge </a:t>
            </a:r>
          </a:p>
          <a:p>
            <a:r>
              <a:rPr lang="en-US" sz="3000" dirty="0"/>
              <a:t>Ministry Challenge - Preaching, Evangelism, Disciple Making, Prayers, Pastoral Counseling, Missions...</a:t>
            </a:r>
          </a:p>
        </p:txBody>
      </p:sp>
      <p:pic>
        <p:nvPicPr>
          <p:cNvPr id="6" name="Picture 5" descr="진정한 리더란 다른사람들을 뒤에서 조종하고 자기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903" y="1428750"/>
            <a:ext cx="3330894" cy="444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9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Confirmation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8841"/>
            <a:ext cx="9601200" cy="5011837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/>
              <a:t>Growth</a:t>
            </a:r>
            <a:r>
              <a:rPr lang="en-US" sz="3000" dirty="0"/>
              <a:t> </a:t>
            </a:r>
          </a:p>
          <a:p>
            <a:pPr lvl="1"/>
            <a:r>
              <a:rPr lang="en-US" sz="3000" dirty="0"/>
              <a:t>It may take 3-5 years with new disciples </a:t>
            </a:r>
          </a:p>
          <a:p>
            <a:pPr lvl="1"/>
            <a:r>
              <a:rPr lang="en-US" sz="3000" dirty="0"/>
              <a:t>They become homegrown workers </a:t>
            </a:r>
          </a:p>
          <a:p>
            <a:r>
              <a:rPr lang="en-US" sz="3000" b="1" dirty="0"/>
              <a:t>Joy </a:t>
            </a:r>
            <a:r>
              <a:rPr lang="en-US" sz="3000" dirty="0"/>
              <a:t>– for encouragement </a:t>
            </a:r>
          </a:p>
          <a:p>
            <a:pPr lvl="1"/>
            <a:r>
              <a:rPr lang="en-US" sz="3000" dirty="0"/>
              <a:t>New believers</a:t>
            </a:r>
          </a:p>
          <a:p>
            <a:pPr lvl="1"/>
            <a:r>
              <a:rPr lang="en-US" sz="3000" dirty="0"/>
              <a:t>Baptism (by immersion)</a:t>
            </a:r>
          </a:p>
          <a:p>
            <a:pPr lvl="1"/>
            <a:r>
              <a:rPr lang="en-US" sz="3000" dirty="0"/>
              <a:t>Celebration</a:t>
            </a:r>
          </a:p>
          <a:p>
            <a:r>
              <a:rPr lang="en-US" sz="3000" b="1" dirty="0"/>
              <a:t>New Vision </a:t>
            </a:r>
            <a:r>
              <a:rPr lang="en-US" sz="3000" dirty="0"/>
              <a:t>- Desire for new church planting &amp; Global Missions</a:t>
            </a:r>
          </a:p>
          <a:p>
            <a:pPr lvl="1"/>
            <a:r>
              <a:rPr lang="en-US" sz="3000" dirty="0"/>
              <a:t>Continued education and professional growth</a:t>
            </a:r>
          </a:p>
          <a:p>
            <a:pPr lvl="1"/>
            <a:r>
              <a:rPr lang="en-US" sz="3000" dirty="0"/>
              <a:t>Continued personal and spiritual growth</a:t>
            </a:r>
          </a:p>
          <a:p>
            <a:pPr lvl="1"/>
            <a:r>
              <a:rPr lang="en-US" sz="3000" dirty="0"/>
              <a:t>Fellowship with fellow pastors</a:t>
            </a:r>
          </a:p>
          <a:p>
            <a:pPr lvl="1"/>
            <a:r>
              <a:rPr lang="en-US" sz="3000" dirty="0"/>
              <a:t>Mission trips </a:t>
            </a:r>
            <a:br>
              <a:rPr lang="en-US" sz="3000" dirty="0"/>
            </a:br>
            <a:endParaRPr lang="en-US" sz="3000" dirty="0"/>
          </a:p>
        </p:txBody>
      </p:sp>
      <p:pic>
        <p:nvPicPr>
          <p:cNvPr id="4" name="Picture 3" descr="tree by netalloy - tree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649" y="630818"/>
            <a:ext cx="5038864" cy="377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9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Continuation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4354"/>
            <a:ext cx="7089494" cy="4443046"/>
          </a:xfrm>
        </p:spPr>
        <p:txBody>
          <a:bodyPr>
            <a:noAutofit/>
          </a:bodyPr>
          <a:lstStyle/>
          <a:p>
            <a:r>
              <a:rPr lang="en-US" sz="2800" b="1" dirty="0"/>
              <a:t>Develop the Family of God </a:t>
            </a:r>
            <a:r>
              <a:rPr lang="en-US" sz="2800" dirty="0"/>
              <a:t>- Koinonia Cross Relationship </a:t>
            </a:r>
          </a:p>
          <a:p>
            <a:pPr lvl="1"/>
            <a:r>
              <a:rPr lang="en-US" sz="2800" dirty="0"/>
              <a:t>Build up community of love and community of faith</a:t>
            </a:r>
          </a:p>
          <a:p>
            <a:pPr lvl="1"/>
            <a:r>
              <a:rPr lang="en-US" sz="2800" dirty="0"/>
              <a:t>Long-lasting commitment to the church ministry with purpose</a:t>
            </a:r>
          </a:p>
          <a:p>
            <a:pPr lvl="1"/>
            <a:r>
              <a:rPr lang="en-US" sz="2800" dirty="0"/>
              <a:t>Ownership of the church</a:t>
            </a:r>
          </a:p>
          <a:p>
            <a:r>
              <a:rPr lang="en-US" sz="2800" b="1" dirty="0"/>
              <a:t>Homegrown workers </a:t>
            </a:r>
          </a:p>
          <a:p>
            <a:pPr lvl="1"/>
            <a:r>
              <a:rPr lang="en-US" sz="2800" dirty="0"/>
              <a:t>Raise next generation leaders as disciple / pastors</a:t>
            </a:r>
          </a:p>
          <a:p>
            <a:pPr lvl="1"/>
            <a:r>
              <a:rPr lang="en-US" sz="2800" dirty="0"/>
              <a:t>Raise them up within the church family, not from outside</a:t>
            </a:r>
          </a:p>
        </p:txBody>
      </p:sp>
      <p:pic>
        <p:nvPicPr>
          <p:cNvPr id="4" name="Picture 3" descr="Family: Blood and Spirit – Believer's Br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206" y="2563905"/>
            <a:ext cx="3765209" cy="278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5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Continuation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4354"/>
            <a:ext cx="9601200" cy="4443046"/>
          </a:xfrm>
        </p:spPr>
        <p:txBody>
          <a:bodyPr>
            <a:noAutofit/>
          </a:bodyPr>
          <a:lstStyle/>
          <a:p>
            <a:r>
              <a:rPr lang="en-US" sz="2800" b="1" dirty="0"/>
              <a:t>Invest on People </a:t>
            </a:r>
            <a:r>
              <a:rPr lang="en-US" sz="2800" dirty="0"/>
              <a:t>- Not on bricks </a:t>
            </a:r>
          </a:p>
          <a:p>
            <a:r>
              <a:rPr lang="en-US" sz="2800" b="1" dirty="0"/>
              <a:t>Baton </a:t>
            </a:r>
            <a:r>
              <a:rPr lang="en-US" sz="2800" dirty="0"/>
              <a:t>- To pass the baton to next generation homegrown leaders</a:t>
            </a:r>
          </a:p>
          <a:p>
            <a:r>
              <a:rPr lang="en-US" sz="2800" b="1" dirty="0"/>
              <a:t>Multiplication of new DNA churches</a:t>
            </a:r>
          </a:p>
          <a:p>
            <a:pPr lvl="1"/>
            <a:r>
              <a:rPr lang="en-US" sz="2800" dirty="0"/>
              <a:t>New church shares the same spirit as mother church</a:t>
            </a:r>
          </a:p>
          <a:p>
            <a:pPr lvl="1"/>
            <a:r>
              <a:rPr lang="en-US" sz="2800" dirty="0"/>
              <a:t>Mother church provides support for new church</a:t>
            </a:r>
          </a:p>
          <a:p>
            <a:pPr lvl="2"/>
            <a:r>
              <a:rPr lang="en-US" sz="2600" dirty="0"/>
              <a:t>Financial</a:t>
            </a:r>
          </a:p>
          <a:p>
            <a:pPr lvl="2"/>
            <a:r>
              <a:rPr lang="en-US" sz="2600" dirty="0"/>
              <a:t>Manpower (sending teams)</a:t>
            </a:r>
          </a:p>
          <a:p>
            <a:pPr lvl="1"/>
            <a:r>
              <a:rPr lang="en-US" sz="2800" dirty="0"/>
              <a:t>Teams of church planters</a:t>
            </a:r>
          </a:p>
          <a:p>
            <a:pPr lvl="1"/>
            <a:r>
              <a:rPr lang="en-US" sz="2800" dirty="0"/>
              <a:t>Home and overseas</a:t>
            </a:r>
          </a:p>
          <a:p>
            <a:endParaRPr lang="en-US" sz="2800" dirty="0"/>
          </a:p>
        </p:txBody>
      </p:sp>
      <p:pic>
        <p:nvPicPr>
          <p:cNvPr id="4" name="Picture 3" descr="Las terroríficas consecuencias de insertar genes de otras especie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1354" y="4229099"/>
            <a:ext cx="3071446" cy="230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2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Webpage</a:t>
            </a:r>
            <a:r>
              <a:rPr lang="en-US"/>
              <a:t>: </a:t>
            </a:r>
            <a:r>
              <a:rPr lang="en-US">
                <a:hlinkClick r:id="rId2"/>
              </a:rPr>
              <a:t>www.bcne.net</a:t>
            </a:r>
            <a:r>
              <a:rPr lang="en-US"/>
              <a:t> </a:t>
            </a:r>
            <a:endParaRPr lang="en-US" dirty="0"/>
          </a:p>
          <a:p>
            <a:r>
              <a:rPr lang="en-US" dirty="0"/>
              <a:t>Dr. Paul Kim</a:t>
            </a:r>
            <a:br>
              <a:rPr lang="en-US" dirty="0"/>
            </a:br>
            <a:r>
              <a:rPr lang="en-US" dirty="0"/>
              <a:t>BCNE Asian-American Church Planting Liaison</a:t>
            </a:r>
            <a:br>
              <a:rPr lang="en-US" dirty="0"/>
            </a:br>
            <a:r>
              <a:rPr lang="en-US" dirty="0"/>
              <a:t>Executive Committee, SBC </a:t>
            </a:r>
          </a:p>
          <a:p>
            <a:r>
              <a:rPr lang="en-US" dirty="0"/>
              <a:t>E-mail: </a:t>
            </a:r>
            <a:r>
              <a:rPr lang="en-US" dirty="0">
                <a:hlinkClick r:id="rId3"/>
              </a:rPr>
              <a:t>pkim@sbc.net</a:t>
            </a:r>
            <a:br>
              <a:rPr lang="en-US" dirty="0"/>
            </a:br>
            <a:r>
              <a:rPr lang="en-US" dirty="0"/>
              <a:t>617-877-1930 (M)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4034" t="41899" r="48685" b="44430"/>
          <a:stretch/>
        </p:blipFill>
        <p:spPr>
          <a:xfrm>
            <a:off x="1371600" y="4797441"/>
            <a:ext cx="5313817" cy="164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210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124</TotalTime>
  <Words>105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Church Planter in Pastoral Journey</vt:lpstr>
      <vt:lpstr>Overview</vt:lpstr>
      <vt:lpstr>Calling</vt:lpstr>
      <vt:lpstr>Conviction</vt:lpstr>
      <vt:lpstr>Challenge</vt:lpstr>
      <vt:lpstr>Confirmation</vt:lpstr>
      <vt:lpstr>Continuation</vt:lpstr>
      <vt:lpstr>Continuation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PLANTING &amp; CHURCH GROWTH</dc:title>
  <dc:creator>Hendrata Dharmawan</dc:creator>
  <cp:lastModifiedBy>Paul Kim</cp:lastModifiedBy>
  <cp:revision>85</cp:revision>
  <dcterms:created xsi:type="dcterms:W3CDTF">2016-10-09T13:59:12Z</dcterms:created>
  <dcterms:modified xsi:type="dcterms:W3CDTF">2017-01-24T00:40:45Z</dcterms:modified>
</cp:coreProperties>
</file>